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59" r:id="rId2"/>
    <p:sldId id="380" r:id="rId3"/>
    <p:sldId id="403" r:id="rId4"/>
    <p:sldId id="382" r:id="rId5"/>
    <p:sldId id="395" r:id="rId6"/>
    <p:sldId id="383" r:id="rId7"/>
    <p:sldId id="393" r:id="rId8"/>
    <p:sldId id="384" r:id="rId9"/>
    <p:sldId id="391" r:id="rId10"/>
    <p:sldId id="385" r:id="rId11"/>
    <p:sldId id="389" r:id="rId12"/>
    <p:sldId id="386" r:id="rId13"/>
    <p:sldId id="387" r:id="rId14"/>
    <p:sldId id="404" r:id="rId15"/>
    <p:sldId id="399" r:id="rId16"/>
    <p:sldId id="398" r:id="rId17"/>
    <p:sldId id="401" r:id="rId18"/>
    <p:sldId id="402" r:id="rId19"/>
    <p:sldId id="400" r:id="rId20"/>
    <p:sldId id="406" r:id="rId21"/>
    <p:sldId id="434" r:id="rId22"/>
    <p:sldId id="407" r:id="rId23"/>
    <p:sldId id="435" r:id="rId24"/>
    <p:sldId id="436" r:id="rId25"/>
    <p:sldId id="408" r:id="rId26"/>
    <p:sldId id="437" r:id="rId27"/>
    <p:sldId id="438" r:id="rId28"/>
    <p:sldId id="439" r:id="rId29"/>
    <p:sldId id="440" r:id="rId30"/>
    <p:sldId id="409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10" r:id="rId42"/>
    <p:sldId id="427" r:id="rId43"/>
    <p:sldId id="428" r:id="rId44"/>
    <p:sldId id="429" r:id="rId45"/>
    <p:sldId id="430" r:id="rId46"/>
    <p:sldId id="431" r:id="rId47"/>
    <p:sldId id="433" r:id="rId48"/>
    <p:sldId id="432" r:id="rId49"/>
    <p:sldId id="411" r:id="rId50"/>
    <p:sldId id="42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0C1"/>
    <a:srgbClr val="A52EC1"/>
    <a:srgbClr val="987296"/>
    <a:srgbClr val="773492"/>
    <a:srgbClr val="AA00FF"/>
    <a:srgbClr val="CC00AB"/>
    <a:srgbClr val="F8D0FF"/>
    <a:srgbClr val="BAF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42"/>
    <p:restoredTop sz="94666"/>
  </p:normalViewPr>
  <p:slideViewPr>
    <p:cSldViewPr snapToGrid="0" snapToObjects="1">
      <p:cViewPr varScale="1">
        <p:scale>
          <a:sx n="114" d="100"/>
          <a:sy n="114" d="100"/>
        </p:scale>
        <p:origin x="1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2FC33-C086-8841-96DE-BC72FEC196EE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4AB73-CF94-6E42-8475-D1010A91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9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36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64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7742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2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0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36192"/>
            <a:ext cx="7886700" cy="4640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AD966-2C6D-A24C-8401-CF15B5C4955F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tif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082" y="87062"/>
            <a:ext cx="3110694" cy="105320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/>
              <a:t>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94514" y="1909926"/>
            <a:ext cx="2935111" cy="550333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Danielle Navarro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D389D0-E6F3-7542-A854-7A63A43F1410}"/>
              </a:ext>
            </a:extLst>
          </p:cNvPr>
          <p:cNvSpPr/>
          <p:nvPr/>
        </p:nvSpPr>
        <p:spPr>
          <a:xfrm>
            <a:off x="2175542" y="1246380"/>
            <a:ext cx="583794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http://compcogscisydney.org/psyc2071/</a:t>
            </a:r>
          </a:p>
        </p:txBody>
      </p:sp>
    </p:spTree>
    <p:extLst>
      <p:ext uri="{BB962C8B-B14F-4D97-AF65-F5344CB8AC3E}">
        <p14:creationId xmlns:p14="http://schemas.microsoft.com/office/powerpoint/2010/main" val="996574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4: Reasoning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667" y="2359377"/>
            <a:ext cx="1937081" cy="2485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047" y="2359377"/>
            <a:ext cx="1864033" cy="2485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8379" y="2359377"/>
            <a:ext cx="2317876" cy="2485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649" y="1636888"/>
            <a:ext cx="7713839" cy="38946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4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78933"/>
            <a:ext cx="7886700" cy="5847645"/>
          </a:xfrm>
        </p:spPr>
        <p:txBody>
          <a:bodyPr>
            <a:normAutofit/>
          </a:bodyPr>
          <a:lstStyle/>
          <a:p>
            <a:r>
              <a:rPr lang="en-US" u="sng" dirty="0"/>
              <a:t>Goal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How do people reason and evaluate arguments?</a:t>
            </a:r>
          </a:p>
          <a:p>
            <a:pPr lvl="1"/>
            <a:endParaRPr lang="en-US" dirty="0"/>
          </a:p>
          <a:p>
            <a:r>
              <a:rPr lang="en-US" u="sng" dirty="0"/>
              <a:t>Ideas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Difference between induction and deduction</a:t>
            </a:r>
          </a:p>
          <a:p>
            <a:pPr lvl="1"/>
            <a:r>
              <a:rPr lang="en-US" dirty="0"/>
              <a:t>Valid vs invalid arguments: MP, MT, DA, DC</a:t>
            </a:r>
          </a:p>
          <a:p>
            <a:pPr lvl="1"/>
            <a:r>
              <a:rPr lang="en-US" dirty="0" err="1"/>
              <a:t>Wason</a:t>
            </a:r>
            <a:r>
              <a:rPr lang="en-US" dirty="0"/>
              <a:t> selection task (plus the “deontic” version of it)</a:t>
            </a:r>
          </a:p>
          <a:p>
            <a:pPr lvl="1"/>
            <a:r>
              <a:rPr lang="en-US" dirty="0"/>
              <a:t>Inductive phenomena: premise-conclusion similarity, premise diversity, premise monotonicity</a:t>
            </a:r>
          </a:p>
          <a:p>
            <a:pPr lvl="1"/>
            <a:r>
              <a:rPr lang="en-US" dirty="0"/>
              <a:t>Fallacies: argument from ignorance depends on epistemic closure; circular arguments appeal to explanatory systems and depend on the strength of the alternative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1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5: The case study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361" y="3099240"/>
            <a:ext cx="1250733" cy="9368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69" y="2005775"/>
            <a:ext cx="1250733" cy="9368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385" y="4227994"/>
            <a:ext cx="1254709" cy="8349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170" y="2351356"/>
            <a:ext cx="1808949" cy="223021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19400" y="2731020"/>
            <a:ext cx="3556000" cy="1965159"/>
            <a:chOff x="317951" y="1635946"/>
            <a:chExt cx="6991870" cy="386393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0443" y="3283695"/>
              <a:ext cx="2234650" cy="221618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951" y="1635946"/>
              <a:ext cx="1839436" cy="181672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2178749" y="2785891"/>
              <a:ext cx="619680" cy="5921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206666" y="3132511"/>
              <a:ext cx="485628" cy="4576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123418" y="3374853"/>
              <a:ext cx="485628" cy="4576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1110" y="1996910"/>
              <a:ext cx="1238711" cy="13660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H="1">
              <a:off x="3985432" y="2606790"/>
              <a:ext cx="635297" cy="6769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4137832" y="2759190"/>
              <a:ext cx="635297" cy="6769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4290232" y="2911590"/>
              <a:ext cx="635297" cy="6769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ular Callout 33"/>
            <p:cNvSpPr/>
            <p:nvPr/>
          </p:nvSpPr>
          <p:spPr>
            <a:xfrm>
              <a:off x="4665885" y="1635946"/>
              <a:ext cx="1209542" cy="775234"/>
            </a:xfrm>
            <a:prstGeom prst="wedgeRoundRectCallout">
              <a:avLst>
                <a:gd name="adj1" fmla="val 53391"/>
                <a:gd name="adj2" fmla="val 96923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28649" y="1636888"/>
            <a:ext cx="3999795" cy="38946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27966" y="1636887"/>
            <a:ext cx="1605101" cy="38946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440377" y="1636886"/>
            <a:ext cx="2074973" cy="38946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46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66044"/>
            <a:ext cx="7886700" cy="5510919"/>
          </a:xfrm>
        </p:spPr>
        <p:txBody>
          <a:bodyPr>
            <a:normAutofit/>
          </a:bodyPr>
          <a:lstStyle/>
          <a:p>
            <a:r>
              <a:rPr lang="en-US" u="sng" dirty="0"/>
              <a:t>Goal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Link the previous lectures: show how reasoning uses similarity, attention &amp; social cognition</a:t>
            </a:r>
          </a:p>
          <a:p>
            <a:pPr lvl="1"/>
            <a:endParaRPr lang="en-US" dirty="0"/>
          </a:p>
          <a:p>
            <a:r>
              <a:rPr lang="en-US" u="sng" dirty="0"/>
              <a:t>Ideas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Similarity calls attention to a target category, which drives the premise non-monotonicity effect</a:t>
            </a:r>
          </a:p>
          <a:p>
            <a:pPr lvl="1"/>
            <a:r>
              <a:rPr lang="en-US" dirty="0"/>
              <a:t>Explanation: People use similarity to make persuasive arguments, so this makes sense</a:t>
            </a:r>
          </a:p>
          <a:p>
            <a:pPr lvl="1"/>
            <a:r>
              <a:rPr lang="en-US" dirty="0"/>
              <a:t>Prediction: helpful person -&gt; non-monotonicity; unhelpful world -&gt; monotonicity</a:t>
            </a:r>
          </a:p>
          <a:p>
            <a:pPr lvl="1"/>
            <a:r>
              <a:rPr lang="en-US" dirty="0"/>
              <a:t>Experiment: Manipulate people’s beliefs about the origin of the data and show this changes their reasoning</a:t>
            </a:r>
          </a:p>
        </p:txBody>
      </p:sp>
    </p:spTree>
    <p:extLst>
      <p:ext uri="{BB962C8B-B14F-4D97-AF65-F5344CB8AC3E}">
        <p14:creationId xmlns:p14="http://schemas.microsoft.com/office/powerpoint/2010/main" val="1893642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38"/>
          <a:stretch/>
        </p:blipFill>
        <p:spPr>
          <a:xfrm>
            <a:off x="-1" y="-12700"/>
            <a:ext cx="9144001" cy="6870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1468" y="1580444"/>
            <a:ext cx="6445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“Could we have some examples of questions to help us study?”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5912" y="2759261"/>
            <a:ext cx="315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(besides the quizzes, obviously!)</a:t>
            </a:r>
          </a:p>
        </p:txBody>
      </p:sp>
    </p:spTree>
    <p:extLst>
      <p:ext uri="{BB962C8B-B14F-4D97-AF65-F5344CB8AC3E}">
        <p14:creationId xmlns:p14="http://schemas.microsoft.com/office/powerpoint/2010/main" val="10214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difference between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… p</a:t>
            </a:r>
            <a:r>
              <a:rPr lang="en-US" dirty="0" err="1"/>
              <a:t>erception</a:t>
            </a:r>
            <a:r>
              <a:rPr lang="en-US" dirty="0"/>
              <a:t> and cognition?</a:t>
            </a:r>
          </a:p>
          <a:p>
            <a:pPr lvl="1"/>
            <a:r>
              <a:rPr lang="is-IS" dirty="0"/>
              <a:t>… </a:t>
            </a:r>
            <a:r>
              <a:rPr lang="en-US" dirty="0"/>
              <a:t>theoretical and methodological </a:t>
            </a:r>
            <a:r>
              <a:rPr lang="en-US" dirty="0" err="1"/>
              <a:t>behaviourism</a:t>
            </a:r>
            <a:r>
              <a:rPr lang="en-US" dirty="0"/>
              <a:t>?</a:t>
            </a:r>
          </a:p>
          <a:p>
            <a:pPr lvl="1"/>
            <a:r>
              <a:rPr lang="is-IS" dirty="0"/>
              <a:t>… behaviourism and cognitivism?</a:t>
            </a:r>
          </a:p>
          <a:p>
            <a:pPr lvl="1"/>
            <a:r>
              <a:rPr lang="is-IS" dirty="0"/>
              <a:t>… </a:t>
            </a:r>
            <a:r>
              <a:rPr lang="en-US" dirty="0"/>
              <a:t>c</a:t>
            </a:r>
            <a:r>
              <a:rPr lang="is-IS" dirty="0"/>
              <a:t>omputational, algorithmic &amp; implementation levels?</a:t>
            </a:r>
          </a:p>
          <a:p>
            <a:r>
              <a:rPr lang="is-IS" dirty="0"/>
              <a:t>What methods are used to measure cognition?</a:t>
            </a:r>
          </a:p>
          <a:p>
            <a:r>
              <a:rPr lang="is-IS" dirty="0"/>
              <a:t>What is the computational metaphor?</a:t>
            </a:r>
          </a:p>
          <a:p>
            <a:r>
              <a:rPr lang="is-IS" dirty="0"/>
              <a:t>Why do we use the computational metaphor?</a:t>
            </a:r>
          </a:p>
          <a:p>
            <a:r>
              <a:rPr lang="is-IS" dirty="0"/>
              <a:t>Is the computational metaphor consistent with behaviourism?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822" y="200550"/>
            <a:ext cx="1949880" cy="16918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6465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44120"/>
            <a:ext cx="7886700" cy="4432843"/>
          </a:xfrm>
        </p:spPr>
        <p:txBody>
          <a:bodyPr/>
          <a:lstStyle/>
          <a:p>
            <a:r>
              <a:rPr lang="en-US" dirty="0"/>
              <a:t>Can you explain the different “kinds of attention”?</a:t>
            </a:r>
          </a:p>
          <a:p>
            <a:r>
              <a:rPr lang="en-US" dirty="0"/>
              <a:t>What do we learn from “shadowing tasks”?</a:t>
            </a:r>
          </a:p>
          <a:p>
            <a:r>
              <a:rPr lang="en-US" dirty="0"/>
              <a:t>What is the difference between early and late selection theories?</a:t>
            </a:r>
          </a:p>
          <a:p>
            <a:r>
              <a:rPr lang="en-US" dirty="0"/>
              <a:t>Why does reaction time increase with “set size” for serial search but stay flat for “parallel search”?</a:t>
            </a:r>
          </a:p>
          <a:p>
            <a:r>
              <a:rPr lang="en-US" dirty="0"/>
              <a:t>What kind of visual searches can we do in parallel?</a:t>
            </a:r>
          </a:p>
          <a:p>
            <a:r>
              <a:rPr lang="en-US" dirty="0"/>
              <a:t>How does feature integration theory explain these illusory conjunctions?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600" y="96571"/>
            <a:ext cx="1838657" cy="13789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0339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36192"/>
            <a:ext cx="8120239" cy="4640771"/>
          </a:xfrm>
        </p:spPr>
        <p:txBody>
          <a:bodyPr/>
          <a:lstStyle/>
          <a:p>
            <a:r>
              <a:rPr lang="en-US" dirty="0"/>
              <a:t>Why does cognition rely on similarity?</a:t>
            </a:r>
          </a:p>
          <a:p>
            <a:r>
              <a:rPr lang="en-US" dirty="0"/>
              <a:t>Explain the difference between 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… </a:t>
            </a:r>
            <a:r>
              <a:rPr lang="en-US" dirty="0"/>
              <a:t>geometric and </a:t>
            </a:r>
            <a:r>
              <a:rPr lang="en-US" dirty="0" err="1"/>
              <a:t>featural</a:t>
            </a:r>
            <a:r>
              <a:rPr lang="en-US" dirty="0"/>
              <a:t> theories</a:t>
            </a:r>
          </a:p>
          <a:p>
            <a:pPr lvl="1"/>
            <a:r>
              <a:rPr lang="is-IS" dirty="0"/>
              <a:t>… structural alignment and transformational theories</a:t>
            </a:r>
          </a:p>
          <a:p>
            <a:r>
              <a:rPr lang="is-IS" dirty="0"/>
              <a:t>Describe different ways to measure similarity?</a:t>
            </a:r>
          </a:p>
          <a:p>
            <a:r>
              <a:rPr lang="is-IS" dirty="0"/>
              <a:t>What does “the universal law of generalisation” say?</a:t>
            </a:r>
          </a:p>
          <a:p>
            <a:r>
              <a:rPr lang="is-IS" dirty="0"/>
              <a:t>What’s the difference between MIPs and MOPs?</a:t>
            </a:r>
          </a:p>
          <a:p>
            <a:r>
              <a:rPr lang="is-IS" dirty="0"/>
              <a:t>Why is the similarity from A to B not always the same as the similarity from B to A?</a:t>
            </a:r>
          </a:p>
          <a:p>
            <a:pPr lvl="1"/>
            <a:r>
              <a:rPr lang="is-IS" dirty="0"/>
              <a:t>Do different theories explain this differently?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556" y="136797"/>
            <a:ext cx="1943669" cy="1399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92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induction and deduction different?</a:t>
            </a:r>
          </a:p>
          <a:p>
            <a:r>
              <a:rPr lang="en-US" dirty="0"/>
              <a:t>What is the meaning of “modus ponens”, </a:t>
            </a:r>
            <a:r>
              <a:rPr lang="en-US" dirty="0" err="1"/>
              <a:t>etc</a:t>
            </a:r>
            <a:r>
              <a:rPr lang="en-US" dirty="0"/>
              <a:t>?</a:t>
            </a:r>
          </a:p>
          <a:p>
            <a:r>
              <a:rPr lang="en-US" dirty="0"/>
              <a:t>Is deductive reasoning always equally easy/hard?</a:t>
            </a:r>
          </a:p>
          <a:p>
            <a:pPr lvl="1"/>
            <a:r>
              <a:rPr lang="is-IS" dirty="0"/>
              <a:t>… does argument structure matter (e.g., MP, MT)</a:t>
            </a:r>
          </a:p>
          <a:p>
            <a:pPr lvl="1"/>
            <a:r>
              <a:rPr lang="is-IS" dirty="0"/>
              <a:t>… </a:t>
            </a:r>
            <a:r>
              <a:rPr lang="en-US" dirty="0"/>
              <a:t>d</a:t>
            </a:r>
            <a:r>
              <a:rPr lang="is-IS" dirty="0"/>
              <a:t>oes it matter if we use an “indicative” or “deontic” conditional? Why?</a:t>
            </a:r>
          </a:p>
          <a:p>
            <a:r>
              <a:rPr lang="en-US" dirty="0"/>
              <a:t>Describe the “premise monotonicity” effect</a:t>
            </a:r>
          </a:p>
          <a:p>
            <a:r>
              <a:rPr lang="en-US" dirty="0"/>
              <a:t>When is an argument from ignorance acceptable?</a:t>
            </a:r>
          </a:p>
          <a:p>
            <a:r>
              <a:rPr lang="en-US" dirty="0"/>
              <a:t>When is a circular argument more acceptable to people?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282" y="128912"/>
            <a:ext cx="1096821" cy="1407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7243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similarity &amp; attention relate to reasoning?</a:t>
            </a:r>
          </a:p>
          <a:p>
            <a:r>
              <a:rPr lang="en-US" dirty="0"/>
              <a:t>Why do we think social cognition plays a role?</a:t>
            </a:r>
          </a:p>
          <a:p>
            <a:r>
              <a:rPr lang="en-US" dirty="0"/>
              <a:t>What does this mean for (non)monotonicity?</a:t>
            </a:r>
          </a:p>
          <a:p>
            <a:r>
              <a:rPr lang="en-US" dirty="0"/>
              <a:t>What were the experimental manipulations?</a:t>
            </a:r>
          </a:p>
          <a:p>
            <a:r>
              <a:rPr lang="en-US" dirty="0"/>
              <a:t>What was the dependent variable?</a:t>
            </a:r>
          </a:p>
          <a:p>
            <a:r>
              <a:rPr lang="en-US" dirty="0"/>
              <a:t>What were the results of the study?</a:t>
            </a:r>
          </a:p>
          <a:p>
            <a:r>
              <a:rPr lang="en-US" dirty="0"/>
              <a:t>What can be concluded from it?</a:t>
            </a:r>
          </a:p>
          <a:p>
            <a:r>
              <a:rPr lang="en-US" dirty="0"/>
              <a:t>What are the limitations of the study?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007" y="0"/>
            <a:ext cx="1390503" cy="171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2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Psychology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1: Dani Navarro </a:t>
            </a:r>
          </a:p>
          <a:p>
            <a:pPr lvl="1"/>
            <a:r>
              <a:rPr lang="en-US" dirty="0"/>
              <a:t>L1: Introduction</a:t>
            </a:r>
          </a:p>
          <a:p>
            <a:pPr lvl="1"/>
            <a:r>
              <a:rPr lang="en-US" dirty="0"/>
              <a:t>L2: Attention</a:t>
            </a:r>
          </a:p>
          <a:p>
            <a:pPr lvl="1"/>
            <a:r>
              <a:rPr lang="en-US" dirty="0"/>
              <a:t>L3: Similarity</a:t>
            </a:r>
          </a:p>
          <a:p>
            <a:pPr lvl="1"/>
            <a:r>
              <a:rPr lang="en-US" dirty="0"/>
              <a:t>L4: Reasoning</a:t>
            </a:r>
          </a:p>
          <a:p>
            <a:pPr lvl="1"/>
            <a:r>
              <a:rPr lang="en-US" dirty="0"/>
              <a:t>L5: A case study</a:t>
            </a:r>
          </a:p>
          <a:p>
            <a:pPr lvl="1"/>
            <a:endParaRPr lang="en-US" dirty="0"/>
          </a:p>
          <a:p>
            <a:r>
              <a:rPr lang="en-US" dirty="0"/>
              <a:t> Part 2:  Marcus Taft</a:t>
            </a:r>
          </a:p>
          <a:p>
            <a:pPr lvl="1"/>
            <a:r>
              <a:rPr lang="en-US" dirty="0"/>
              <a:t>Next!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504" y="2190408"/>
            <a:ext cx="2037118" cy="2020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04001" y="1872303"/>
            <a:ext cx="1053034" cy="636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833" y="2484283"/>
            <a:ext cx="1086332" cy="13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8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88"/>
          <a:stretch/>
        </p:blipFill>
        <p:spPr>
          <a:xfrm>
            <a:off x="0" y="-9039"/>
            <a:ext cx="9144000" cy="6867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926" y="369124"/>
            <a:ext cx="43688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 relationship between reaction time and stimulus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764017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0FB0F6-3211-C64B-86BD-6AD89D517119}"/>
              </a:ext>
            </a:extLst>
          </p:cNvPr>
          <p:cNvSpPr/>
          <p:nvPr/>
        </p:nvSpPr>
        <p:spPr>
          <a:xfrm>
            <a:off x="401934" y="1969477"/>
            <a:ext cx="763675" cy="76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6EDB83-B281-EC47-807C-90D3CAC249DC}"/>
              </a:ext>
            </a:extLst>
          </p:cNvPr>
          <p:cNvSpPr/>
          <p:nvPr/>
        </p:nvSpPr>
        <p:spPr>
          <a:xfrm>
            <a:off x="2393183" y="1969477"/>
            <a:ext cx="763675" cy="76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502113-E8FF-9545-909B-CC5F993FCA9B}"/>
              </a:ext>
            </a:extLst>
          </p:cNvPr>
          <p:cNvSpPr/>
          <p:nvPr/>
        </p:nvSpPr>
        <p:spPr>
          <a:xfrm>
            <a:off x="2393183" y="966316"/>
            <a:ext cx="763675" cy="76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6005D-5B5D-244D-85F5-EFCC75DFA5BA}"/>
              </a:ext>
            </a:extLst>
          </p:cNvPr>
          <p:cNvSpPr/>
          <p:nvPr/>
        </p:nvSpPr>
        <p:spPr>
          <a:xfrm>
            <a:off x="4384432" y="1969477"/>
            <a:ext cx="763675" cy="76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9F258-DCF9-004E-857D-22D7A552F228}"/>
              </a:ext>
            </a:extLst>
          </p:cNvPr>
          <p:cNvSpPr/>
          <p:nvPr/>
        </p:nvSpPr>
        <p:spPr>
          <a:xfrm>
            <a:off x="4384432" y="966316"/>
            <a:ext cx="1704870" cy="76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210AF4D-5505-6B40-BA27-0505DA99160F}"/>
              </a:ext>
            </a:extLst>
          </p:cNvPr>
          <p:cNvSpPr/>
          <p:nvPr/>
        </p:nvSpPr>
        <p:spPr>
          <a:xfrm>
            <a:off x="1246833" y="1348153"/>
            <a:ext cx="1003998" cy="118570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E56B0-CCED-684E-B76C-DD82B2E5C7A6}"/>
              </a:ext>
            </a:extLst>
          </p:cNvPr>
          <p:cNvSpPr txBox="1"/>
          <p:nvPr/>
        </p:nvSpPr>
        <p:spPr>
          <a:xfrm>
            <a:off x="614494" y="288387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B103B-AEED-374F-AEA4-07E34D6CA6FE}"/>
              </a:ext>
            </a:extLst>
          </p:cNvPr>
          <p:cNvSpPr txBox="1"/>
          <p:nvPr/>
        </p:nvSpPr>
        <p:spPr>
          <a:xfrm>
            <a:off x="4596992" y="288387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6DA1C3-20A0-2A46-BEFD-6647A3074A23}"/>
              </a:ext>
            </a:extLst>
          </p:cNvPr>
          <p:cNvSpPr txBox="1"/>
          <p:nvPr/>
        </p:nvSpPr>
        <p:spPr>
          <a:xfrm>
            <a:off x="1400838" y="1736243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E3D171E-D393-F745-BD01-12ACCB45DCFD}"/>
              </a:ext>
            </a:extLst>
          </p:cNvPr>
          <p:cNvSpPr/>
          <p:nvPr/>
        </p:nvSpPr>
        <p:spPr>
          <a:xfrm>
            <a:off x="3248966" y="1376624"/>
            <a:ext cx="1003998" cy="118570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E39F8-65DD-5B4C-99C2-04ADDD97EC10}"/>
              </a:ext>
            </a:extLst>
          </p:cNvPr>
          <p:cNvSpPr txBox="1"/>
          <p:nvPr/>
        </p:nvSpPr>
        <p:spPr>
          <a:xfrm>
            <a:off x="3302489" y="1764714"/>
            <a:ext cx="8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stretch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D2C73D-54C8-1A49-BBD5-DEF1EEE57AB6}"/>
              </a:ext>
            </a:extLst>
          </p:cNvPr>
          <p:cNvSpPr txBox="1"/>
          <p:nvPr/>
        </p:nvSpPr>
        <p:spPr>
          <a:xfrm>
            <a:off x="1400838" y="410645"/>
            <a:ext cx="304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Transform(A →B)   =  2 steps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8A549A-B69C-F148-9285-888DDFE5AD43}"/>
              </a:ext>
            </a:extLst>
          </p:cNvPr>
          <p:cNvSpPr/>
          <p:nvPr/>
        </p:nvSpPr>
        <p:spPr>
          <a:xfrm>
            <a:off x="401934" y="5136383"/>
            <a:ext cx="763675" cy="76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9B539A-E5A7-7A47-913E-9DA4050B0DA1}"/>
              </a:ext>
            </a:extLst>
          </p:cNvPr>
          <p:cNvSpPr/>
          <p:nvPr/>
        </p:nvSpPr>
        <p:spPr>
          <a:xfrm>
            <a:off x="401934" y="4133222"/>
            <a:ext cx="1704870" cy="76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071F1-8E60-AB44-AF44-534A19232B8B}"/>
              </a:ext>
            </a:extLst>
          </p:cNvPr>
          <p:cNvSpPr txBox="1"/>
          <p:nvPr/>
        </p:nvSpPr>
        <p:spPr>
          <a:xfrm>
            <a:off x="614494" y="605078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15E4A72-705C-484F-84F0-CFC74480336A}"/>
              </a:ext>
            </a:extLst>
          </p:cNvPr>
          <p:cNvSpPr/>
          <p:nvPr/>
        </p:nvSpPr>
        <p:spPr>
          <a:xfrm>
            <a:off x="2393183" y="4304044"/>
            <a:ext cx="1003998" cy="118570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9FAE5-91FA-714A-BA7E-8B176BFF11FE}"/>
              </a:ext>
            </a:extLst>
          </p:cNvPr>
          <p:cNvSpPr txBox="1"/>
          <p:nvPr/>
        </p:nvSpPr>
        <p:spPr>
          <a:xfrm>
            <a:off x="2456754" y="469213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delete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1CFFA7-228C-0147-BAFE-5173F41AFC6B}"/>
              </a:ext>
            </a:extLst>
          </p:cNvPr>
          <p:cNvSpPr/>
          <p:nvPr/>
        </p:nvSpPr>
        <p:spPr>
          <a:xfrm>
            <a:off x="3683560" y="5071908"/>
            <a:ext cx="763675" cy="76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2A7840-C6D1-B949-8439-4E8C385D0B63}"/>
              </a:ext>
            </a:extLst>
          </p:cNvPr>
          <p:cNvSpPr txBox="1"/>
          <p:nvPr/>
        </p:nvSpPr>
        <p:spPr>
          <a:xfrm>
            <a:off x="3896120" y="598630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F33ED-3875-104D-BBB6-E94C40BD6325}"/>
              </a:ext>
            </a:extLst>
          </p:cNvPr>
          <p:cNvSpPr txBox="1"/>
          <p:nvPr/>
        </p:nvSpPr>
        <p:spPr>
          <a:xfrm>
            <a:off x="1400838" y="3643307"/>
            <a:ext cx="308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Transform(B → A)   =  1 step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CE6468-67EF-884D-97D1-2D5AEB994B47}"/>
              </a:ext>
            </a:extLst>
          </p:cNvPr>
          <p:cNvSpPr txBox="1"/>
          <p:nvPr/>
        </p:nvSpPr>
        <p:spPr>
          <a:xfrm>
            <a:off x="5820022" y="2105575"/>
            <a:ext cx="30010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transformations </a:t>
            </a:r>
          </a:p>
          <a:p>
            <a:r>
              <a:rPr lang="en-US" dirty="0"/>
              <a:t>  = very DISSIMILAR </a:t>
            </a:r>
          </a:p>
          <a:p>
            <a:r>
              <a:rPr lang="en-US" dirty="0"/>
              <a:t>  = EASY to distinguish</a:t>
            </a:r>
          </a:p>
          <a:p>
            <a:r>
              <a:rPr lang="en-US" dirty="0"/>
              <a:t>  = FAST (small) reaction time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2FAD48-0C8E-6442-928E-746D6647F49A}"/>
              </a:ext>
            </a:extLst>
          </p:cNvPr>
          <p:cNvSpPr txBox="1"/>
          <p:nvPr/>
        </p:nvSpPr>
        <p:spPr>
          <a:xfrm>
            <a:off x="4766269" y="4422730"/>
            <a:ext cx="31283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Few transformations </a:t>
            </a:r>
          </a:p>
          <a:p>
            <a:r>
              <a:rPr lang="en-US" dirty="0"/>
              <a:t>  = very SIMILAR </a:t>
            </a:r>
          </a:p>
          <a:p>
            <a:r>
              <a:rPr lang="en-US" dirty="0"/>
              <a:t>  = HARD to distinguish</a:t>
            </a:r>
          </a:p>
          <a:p>
            <a:r>
              <a:rPr lang="en-US" dirty="0"/>
              <a:t>  = SLOW (large) reaction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/>
      <p:bldP spid="10" grpId="0"/>
      <p:bldP spid="11" grpId="0" animBg="1"/>
      <p:bldP spid="12" grpId="0"/>
      <p:bldP spid="15" grpId="0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5" b="-4000"/>
          <a:stretch/>
        </p:blipFill>
        <p:spPr>
          <a:xfrm>
            <a:off x="-180622" y="-1"/>
            <a:ext cx="9324622" cy="7194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199" y="1682045"/>
            <a:ext cx="4237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four deductive reasoning scenarios (MP, MT,  DA,  AC)</a:t>
            </a:r>
          </a:p>
        </p:txBody>
      </p:sp>
    </p:spTree>
    <p:extLst>
      <p:ext uri="{BB962C8B-B14F-4D97-AF65-F5344CB8AC3E}">
        <p14:creationId xmlns:p14="http://schemas.microsoft.com/office/powerpoint/2010/main" val="1338786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0039A-5271-A54B-9E6E-B994B58F8A91}"/>
              </a:ext>
            </a:extLst>
          </p:cNvPr>
          <p:cNvSpPr txBox="1"/>
          <p:nvPr/>
        </p:nvSpPr>
        <p:spPr>
          <a:xfrm>
            <a:off x="1627833" y="944545"/>
            <a:ext cx="557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 Modus ponens is when you “affirm the </a:t>
            </a:r>
            <a:r>
              <a:rPr lang="en-US" dirty="0">
                <a:solidFill>
                  <a:schemeClr val="accent2"/>
                </a:solidFill>
              </a:rPr>
              <a:t>antecedent</a:t>
            </a:r>
            <a:r>
              <a:rPr lang="en-US" dirty="0"/>
              <a:t>”….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9F18D-A75E-0443-9540-AC590018F400}"/>
              </a:ext>
            </a:extLst>
          </p:cNvPr>
          <p:cNvSpPr txBox="1"/>
          <p:nvPr/>
        </p:nvSpPr>
        <p:spPr>
          <a:xfrm>
            <a:off x="2664488" y="1740040"/>
            <a:ext cx="404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</a:t>
            </a:r>
            <a:r>
              <a:rPr lang="en-US" dirty="0">
                <a:solidFill>
                  <a:schemeClr val="accent2"/>
                </a:solidFill>
              </a:rPr>
              <a:t>today is a Thursday</a:t>
            </a:r>
            <a:r>
              <a:rPr lang="en-US" dirty="0"/>
              <a:t>, then it is a weekday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43420-B26A-1346-BC97-782A96EC8CC4}"/>
              </a:ext>
            </a:extLst>
          </p:cNvPr>
          <p:cNvSpPr txBox="1"/>
          <p:nvPr/>
        </p:nvSpPr>
        <p:spPr>
          <a:xfrm>
            <a:off x="2654440" y="2109372"/>
            <a:ext cx="197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Today is a Thursday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2C966-8391-9945-A117-5E527A4D4373}"/>
              </a:ext>
            </a:extLst>
          </p:cNvPr>
          <p:cNvSpPr txBox="1"/>
          <p:nvPr/>
        </p:nvSpPr>
        <p:spPr>
          <a:xfrm>
            <a:off x="2644392" y="2566687"/>
            <a:ext cx="293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Therefore today is a weekday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CDB9F-223F-7D48-A8B2-D6E3844EF137}"/>
              </a:ext>
            </a:extLst>
          </p:cNvPr>
          <p:cNvSpPr txBox="1"/>
          <p:nvPr/>
        </p:nvSpPr>
        <p:spPr>
          <a:xfrm>
            <a:off x="1627833" y="3852093"/>
            <a:ext cx="546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 Modus tollens is when you “deny the </a:t>
            </a:r>
            <a:r>
              <a:rPr lang="en-US" dirty="0">
                <a:solidFill>
                  <a:srgbClr val="7030A0"/>
                </a:solidFill>
              </a:rPr>
              <a:t>consequent</a:t>
            </a:r>
            <a:r>
              <a:rPr lang="en-US" dirty="0"/>
              <a:t>”….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D5E1F-08EF-774D-91C3-1D41911379C5}"/>
              </a:ext>
            </a:extLst>
          </p:cNvPr>
          <p:cNvSpPr txBox="1"/>
          <p:nvPr/>
        </p:nvSpPr>
        <p:spPr>
          <a:xfrm>
            <a:off x="2664488" y="4647588"/>
            <a:ext cx="404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today is a Thursday, then </a:t>
            </a:r>
            <a:r>
              <a:rPr lang="en-US" dirty="0">
                <a:solidFill>
                  <a:srgbClr val="7030A0"/>
                </a:solidFill>
              </a:rPr>
              <a:t>it is a weekday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592BC-98E4-5A4B-BB0B-C889B0A267F8}"/>
              </a:ext>
            </a:extLst>
          </p:cNvPr>
          <p:cNvSpPr txBox="1"/>
          <p:nvPr/>
        </p:nvSpPr>
        <p:spPr>
          <a:xfrm>
            <a:off x="2654440" y="5016920"/>
            <a:ext cx="251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Today is NOT a weekday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08228-3D44-C24D-B147-E2EEB0E9F347}"/>
              </a:ext>
            </a:extLst>
          </p:cNvPr>
          <p:cNvSpPr txBox="1"/>
          <p:nvPr/>
        </p:nvSpPr>
        <p:spPr>
          <a:xfrm>
            <a:off x="2644392" y="5494334"/>
            <a:ext cx="317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Therefore today is not Thursday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9D48BA-D050-EE47-A4F9-700B30A910F6}"/>
              </a:ext>
            </a:extLst>
          </p:cNvPr>
          <p:cNvSpPr/>
          <p:nvPr/>
        </p:nvSpPr>
        <p:spPr>
          <a:xfrm>
            <a:off x="2301455" y="1457177"/>
            <a:ext cx="4665643" cy="1758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C71B1A-4B52-5848-A064-741A8FBF3BF0}"/>
              </a:ext>
            </a:extLst>
          </p:cNvPr>
          <p:cNvSpPr/>
          <p:nvPr/>
        </p:nvSpPr>
        <p:spPr>
          <a:xfrm>
            <a:off x="2301455" y="4413067"/>
            <a:ext cx="4665643" cy="1758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305820-D1EB-954C-B835-050B1B75DCB8}"/>
              </a:ext>
            </a:extLst>
          </p:cNvPr>
          <p:cNvSpPr txBox="1"/>
          <p:nvPr/>
        </p:nvSpPr>
        <p:spPr>
          <a:xfrm>
            <a:off x="170822" y="180869"/>
            <a:ext cx="2004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Valid arguments:</a:t>
            </a:r>
          </a:p>
        </p:txBody>
      </p:sp>
    </p:spTree>
    <p:extLst>
      <p:ext uri="{BB962C8B-B14F-4D97-AF65-F5344CB8AC3E}">
        <p14:creationId xmlns:p14="http://schemas.microsoft.com/office/powerpoint/2010/main" val="2864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0039A-5271-A54B-9E6E-B994B58F8A91}"/>
              </a:ext>
            </a:extLst>
          </p:cNvPr>
          <p:cNvSpPr txBox="1"/>
          <p:nvPr/>
        </p:nvSpPr>
        <p:spPr>
          <a:xfrm>
            <a:off x="1627833" y="944545"/>
            <a:ext cx="353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(3) Affirmation of the consequent…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9F18D-A75E-0443-9540-AC590018F400}"/>
              </a:ext>
            </a:extLst>
          </p:cNvPr>
          <p:cNvSpPr txBox="1"/>
          <p:nvPr/>
        </p:nvSpPr>
        <p:spPr>
          <a:xfrm>
            <a:off x="2664488" y="1740040"/>
            <a:ext cx="394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today is a Monday, then </a:t>
            </a:r>
            <a:r>
              <a:rPr lang="en-US" dirty="0">
                <a:solidFill>
                  <a:srgbClr val="7030A0"/>
                </a:solidFill>
              </a:rPr>
              <a:t>it is a weekday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43420-B26A-1346-BC97-782A96EC8CC4}"/>
              </a:ext>
            </a:extLst>
          </p:cNvPr>
          <p:cNvSpPr txBox="1"/>
          <p:nvPr/>
        </p:nvSpPr>
        <p:spPr>
          <a:xfrm>
            <a:off x="2654440" y="2109372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Today is a weekday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2C966-8391-9945-A117-5E527A4D4373}"/>
              </a:ext>
            </a:extLst>
          </p:cNvPr>
          <p:cNvSpPr txBox="1"/>
          <p:nvPr/>
        </p:nvSpPr>
        <p:spPr>
          <a:xfrm>
            <a:off x="2644392" y="2566687"/>
            <a:ext cx="269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Therefore today is Monday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CDB9F-223F-7D48-A8B2-D6E3844EF137}"/>
              </a:ext>
            </a:extLst>
          </p:cNvPr>
          <p:cNvSpPr txBox="1"/>
          <p:nvPr/>
        </p:nvSpPr>
        <p:spPr>
          <a:xfrm>
            <a:off x="1627833" y="3852093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(4) Denial of the antecedent…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D5E1F-08EF-774D-91C3-1D41911379C5}"/>
              </a:ext>
            </a:extLst>
          </p:cNvPr>
          <p:cNvSpPr txBox="1"/>
          <p:nvPr/>
        </p:nvSpPr>
        <p:spPr>
          <a:xfrm>
            <a:off x="2664488" y="4647588"/>
            <a:ext cx="394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If today is a Monday</a:t>
            </a:r>
            <a:r>
              <a:rPr lang="en-US" dirty="0"/>
              <a:t>, then it is a weekday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592BC-98E4-5A4B-BB0B-C889B0A267F8}"/>
              </a:ext>
            </a:extLst>
          </p:cNvPr>
          <p:cNvSpPr txBox="1"/>
          <p:nvPr/>
        </p:nvSpPr>
        <p:spPr>
          <a:xfrm>
            <a:off x="2654440" y="5016920"/>
            <a:ext cx="243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Today is NOT a Monday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08228-3D44-C24D-B147-E2EEB0E9F347}"/>
              </a:ext>
            </a:extLst>
          </p:cNvPr>
          <p:cNvSpPr txBox="1"/>
          <p:nvPr/>
        </p:nvSpPr>
        <p:spPr>
          <a:xfrm>
            <a:off x="2644392" y="5494334"/>
            <a:ext cx="331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Therefore today is not a weekday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53BB90-7030-B64E-9AB2-DDE954FF18CA}"/>
              </a:ext>
            </a:extLst>
          </p:cNvPr>
          <p:cNvSpPr/>
          <p:nvPr/>
        </p:nvSpPr>
        <p:spPr>
          <a:xfrm>
            <a:off x="2301455" y="1457177"/>
            <a:ext cx="4665643" cy="1758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F47FE4-FA2E-4247-8883-03A25510FA37}"/>
              </a:ext>
            </a:extLst>
          </p:cNvPr>
          <p:cNvSpPr/>
          <p:nvPr/>
        </p:nvSpPr>
        <p:spPr>
          <a:xfrm>
            <a:off x="2301455" y="4413067"/>
            <a:ext cx="4665643" cy="1758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7CC70-D867-3847-BA15-1EB3062CBFF9}"/>
              </a:ext>
            </a:extLst>
          </p:cNvPr>
          <p:cNvSpPr txBox="1"/>
          <p:nvPr/>
        </p:nvSpPr>
        <p:spPr>
          <a:xfrm>
            <a:off x="170822" y="180869"/>
            <a:ext cx="217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Invalid arguments:</a:t>
            </a:r>
          </a:p>
        </p:txBody>
      </p:sp>
    </p:spTree>
    <p:extLst>
      <p:ext uri="{BB962C8B-B14F-4D97-AF65-F5344CB8AC3E}">
        <p14:creationId xmlns:p14="http://schemas.microsoft.com/office/powerpoint/2010/main" val="361326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289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446" y="1843403"/>
            <a:ext cx="40075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Premise monotonicity vs premise non-monotonicity</a:t>
            </a:r>
          </a:p>
        </p:txBody>
      </p:sp>
    </p:spTree>
    <p:extLst>
      <p:ext uri="{BB962C8B-B14F-4D97-AF65-F5344CB8AC3E}">
        <p14:creationId xmlns:p14="http://schemas.microsoft.com/office/powerpoint/2010/main" val="778168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1E5E3-032B-F247-8D72-BEE8459B6B99}"/>
              </a:ext>
            </a:extLst>
          </p:cNvPr>
          <p:cNvSpPr txBox="1"/>
          <p:nvPr/>
        </p:nvSpPr>
        <p:spPr>
          <a:xfrm>
            <a:off x="1256044" y="673240"/>
            <a:ext cx="220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is a </a:t>
            </a:r>
            <a:r>
              <a:rPr lang="en-US" dirty="0" err="1"/>
              <a:t>colour</a:t>
            </a:r>
            <a:r>
              <a:rPr lang="en-US" dirty="0"/>
              <a:t> I like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D1CA0-4D10-E645-BDFB-21674C28979F}"/>
              </a:ext>
            </a:extLst>
          </p:cNvPr>
          <p:cNvSpPr txBox="1"/>
          <p:nvPr/>
        </p:nvSpPr>
        <p:spPr>
          <a:xfrm>
            <a:off x="5246915" y="673240"/>
            <a:ext cx="21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I like this </a:t>
            </a:r>
            <a:r>
              <a:rPr lang="en-US" dirty="0" err="1"/>
              <a:t>colour</a:t>
            </a:r>
            <a:r>
              <a:rPr lang="en-US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FF34E5-26EF-FF4C-8633-83D6FBF7F0FC}"/>
              </a:ext>
            </a:extLst>
          </p:cNvPr>
          <p:cNvSpPr/>
          <p:nvPr/>
        </p:nvSpPr>
        <p:spPr>
          <a:xfrm>
            <a:off x="1901742" y="1477108"/>
            <a:ext cx="914400" cy="914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EBEF5-B8F0-EA4E-8CE8-3E1F8560CD25}"/>
              </a:ext>
            </a:extLst>
          </p:cNvPr>
          <p:cNvSpPr/>
          <p:nvPr/>
        </p:nvSpPr>
        <p:spPr>
          <a:xfrm>
            <a:off x="5851640" y="1477108"/>
            <a:ext cx="914400" cy="914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91175-2EB0-1940-896D-509B8836F71D}"/>
              </a:ext>
            </a:extLst>
          </p:cNvPr>
          <p:cNvSpPr txBox="1"/>
          <p:nvPr/>
        </p:nvSpPr>
        <p:spPr>
          <a:xfrm>
            <a:off x="2431701" y="3096566"/>
            <a:ext cx="4535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Maybe??? Purple and red are a little bit similar so it’s possible but hard to say for sure</a:t>
            </a:r>
          </a:p>
        </p:txBody>
      </p:sp>
    </p:spTree>
    <p:extLst>
      <p:ext uri="{BB962C8B-B14F-4D97-AF65-F5344CB8AC3E}">
        <p14:creationId xmlns:p14="http://schemas.microsoft.com/office/powerpoint/2010/main" val="27512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1E5E3-032B-F247-8D72-BEE8459B6B99}"/>
              </a:ext>
            </a:extLst>
          </p:cNvPr>
          <p:cNvSpPr txBox="1"/>
          <p:nvPr/>
        </p:nvSpPr>
        <p:spPr>
          <a:xfrm>
            <a:off x="1256044" y="673240"/>
            <a:ext cx="220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is a </a:t>
            </a:r>
            <a:r>
              <a:rPr lang="en-US" dirty="0" err="1"/>
              <a:t>colour</a:t>
            </a:r>
            <a:r>
              <a:rPr lang="en-US" dirty="0"/>
              <a:t> I like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D1CA0-4D10-E645-BDFB-21674C28979F}"/>
              </a:ext>
            </a:extLst>
          </p:cNvPr>
          <p:cNvSpPr txBox="1"/>
          <p:nvPr/>
        </p:nvSpPr>
        <p:spPr>
          <a:xfrm>
            <a:off x="5246915" y="673240"/>
            <a:ext cx="21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I like this </a:t>
            </a:r>
            <a:r>
              <a:rPr lang="en-US" dirty="0" err="1"/>
              <a:t>colour</a:t>
            </a:r>
            <a:r>
              <a:rPr lang="en-US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FF34E5-26EF-FF4C-8633-83D6FBF7F0FC}"/>
              </a:ext>
            </a:extLst>
          </p:cNvPr>
          <p:cNvSpPr/>
          <p:nvPr/>
        </p:nvSpPr>
        <p:spPr>
          <a:xfrm>
            <a:off x="1901742" y="1477108"/>
            <a:ext cx="914400" cy="914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EBEF5-B8F0-EA4E-8CE8-3E1F8560CD25}"/>
              </a:ext>
            </a:extLst>
          </p:cNvPr>
          <p:cNvSpPr/>
          <p:nvPr/>
        </p:nvSpPr>
        <p:spPr>
          <a:xfrm>
            <a:off x="5851640" y="1477108"/>
            <a:ext cx="914400" cy="914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ED62F-2A10-9C4B-8728-7DBCB3BB2F7A}"/>
              </a:ext>
            </a:extLst>
          </p:cNvPr>
          <p:cNvSpPr/>
          <p:nvPr/>
        </p:nvSpPr>
        <p:spPr>
          <a:xfrm>
            <a:off x="715475" y="2704682"/>
            <a:ext cx="9144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734E2-8B31-3F44-BDCA-C18F73224CDC}"/>
              </a:ext>
            </a:extLst>
          </p:cNvPr>
          <p:cNvSpPr/>
          <p:nvPr/>
        </p:nvSpPr>
        <p:spPr>
          <a:xfrm>
            <a:off x="1901742" y="2704682"/>
            <a:ext cx="91440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FE68EB-8B2A-DB4F-8E42-B478D99EDB51}"/>
              </a:ext>
            </a:extLst>
          </p:cNvPr>
          <p:cNvSpPr/>
          <p:nvPr/>
        </p:nvSpPr>
        <p:spPr>
          <a:xfrm>
            <a:off x="3088009" y="2672361"/>
            <a:ext cx="914400" cy="914400"/>
          </a:xfrm>
          <a:prstGeom prst="rect">
            <a:avLst/>
          </a:prstGeom>
          <a:solidFill>
            <a:srgbClr val="F8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ADD885-6B9F-AF4D-9D04-E814B807ED00}"/>
              </a:ext>
            </a:extLst>
          </p:cNvPr>
          <p:cNvSpPr/>
          <p:nvPr/>
        </p:nvSpPr>
        <p:spPr>
          <a:xfrm>
            <a:off x="708031" y="3932256"/>
            <a:ext cx="914400" cy="914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D4AB01-454A-384B-A69D-15AE72C6DEE7}"/>
              </a:ext>
            </a:extLst>
          </p:cNvPr>
          <p:cNvSpPr/>
          <p:nvPr/>
        </p:nvSpPr>
        <p:spPr>
          <a:xfrm>
            <a:off x="715475" y="1477108"/>
            <a:ext cx="91440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78E2F3-654B-C649-8F42-C70A20B26E38}"/>
              </a:ext>
            </a:extLst>
          </p:cNvPr>
          <p:cNvSpPr/>
          <p:nvPr/>
        </p:nvSpPr>
        <p:spPr>
          <a:xfrm>
            <a:off x="3088009" y="1477108"/>
            <a:ext cx="914400" cy="914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0515F6-1941-6F4C-9F6B-956C84A55A30}"/>
              </a:ext>
            </a:extLst>
          </p:cNvPr>
          <p:cNvSpPr/>
          <p:nvPr/>
        </p:nvSpPr>
        <p:spPr>
          <a:xfrm>
            <a:off x="1901742" y="3932256"/>
            <a:ext cx="914400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0FAEAC-5A43-A14A-AE9B-43AD68A8B902}"/>
              </a:ext>
            </a:extLst>
          </p:cNvPr>
          <p:cNvSpPr/>
          <p:nvPr/>
        </p:nvSpPr>
        <p:spPr>
          <a:xfrm>
            <a:off x="3084006" y="3932256"/>
            <a:ext cx="914400" cy="914400"/>
          </a:xfrm>
          <a:prstGeom prst="rect">
            <a:avLst/>
          </a:prstGeom>
          <a:solidFill>
            <a:srgbClr val="CC0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05529-D77D-3B4C-82AC-DCE57DF6C942}"/>
              </a:ext>
            </a:extLst>
          </p:cNvPr>
          <p:cNvSpPr txBox="1"/>
          <p:nvPr/>
        </p:nvSpPr>
        <p:spPr>
          <a:xfrm>
            <a:off x="4636628" y="3619082"/>
            <a:ext cx="4258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like all the </a:t>
            </a:r>
            <a:r>
              <a:rPr lang="en-US" dirty="0" err="1"/>
              <a:t>colours</a:t>
            </a:r>
            <a:r>
              <a:rPr lang="en-US" dirty="0"/>
              <a:t>? </a:t>
            </a:r>
          </a:p>
          <a:p>
            <a:endParaRPr lang="en-US" dirty="0"/>
          </a:p>
          <a:p>
            <a:r>
              <a:rPr lang="en-US" dirty="0"/>
              <a:t>Adding </a:t>
            </a:r>
            <a:r>
              <a:rPr lang="en-US" b="1" u="sng" dirty="0"/>
              <a:t>more examples</a:t>
            </a:r>
            <a:r>
              <a:rPr lang="en-US" dirty="0"/>
              <a:t> of “things I like” </a:t>
            </a:r>
            <a:r>
              <a:rPr lang="en-US" b="1" u="sng" dirty="0"/>
              <a:t>increases</a:t>
            </a:r>
            <a:r>
              <a:rPr lang="en-US" dirty="0"/>
              <a:t> your belief that I like “red” </a:t>
            </a:r>
          </a:p>
          <a:p>
            <a:endParaRPr lang="en-US" dirty="0"/>
          </a:p>
          <a:p>
            <a:r>
              <a:rPr lang="en-US" dirty="0"/>
              <a:t>PREMISE MONOTONICITY</a:t>
            </a:r>
          </a:p>
        </p:txBody>
      </p:sp>
    </p:spTree>
    <p:extLst>
      <p:ext uri="{BB962C8B-B14F-4D97-AF65-F5344CB8AC3E}">
        <p14:creationId xmlns:p14="http://schemas.microsoft.com/office/powerpoint/2010/main" val="30009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1E5E3-032B-F247-8D72-BEE8459B6B99}"/>
              </a:ext>
            </a:extLst>
          </p:cNvPr>
          <p:cNvSpPr txBox="1"/>
          <p:nvPr/>
        </p:nvSpPr>
        <p:spPr>
          <a:xfrm>
            <a:off x="1256044" y="673240"/>
            <a:ext cx="220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is a </a:t>
            </a:r>
            <a:r>
              <a:rPr lang="en-US" dirty="0" err="1"/>
              <a:t>colour</a:t>
            </a:r>
            <a:r>
              <a:rPr lang="en-US" dirty="0"/>
              <a:t> I like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D1CA0-4D10-E645-BDFB-21674C28979F}"/>
              </a:ext>
            </a:extLst>
          </p:cNvPr>
          <p:cNvSpPr txBox="1"/>
          <p:nvPr/>
        </p:nvSpPr>
        <p:spPr>
          <a:xfrm>
            <a:off x="5246915" y="673240"/>
            <a:ext cx="21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I like this </a:t>
            </a:r>
            <a:r>
              <a:rPr lang="en-US" dirty="0" err="1"/>
              <a:t>colour</a:t>
            </a:r>
            <a:r>
              <a:rPr lang="en-US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FF34E5-26EF-FF4C-8633-83D6FBF7F0FC}"/>
              </a:ext>
            </a:extLst>
          </p:cNvPr>
          <p:cNvSpPr/>
          <p:nvPr/>
        </p:nvSpPr>
        <p:spPr>
          <a:xfrm>
            <a:off x="1901742" y="1477108"/>
            <a:ext cx="914400" cy="914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EBEF5-B8F0-EA4E-8CE8-3E1F8560CD25}"/>
              </a:ext>
            </a:extLst>
          </p:cNvPr>
          <p:cNvSpPr/>
          <p:nvPr/>
        </p:nvSpPr>
        <p:spPr>
          <a:xfrm>
            <a:off x="5851640" y="1477108"/>
            <a:ext cx="914400" cy="914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99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1E5E3-032B-F247-8D72-BEE8459B6B99}"/>
              </a:ext>
            </a:extLst>
          </p:cNvPr>
          <p:cNvSpPr txBox="1"/>
          <p:nvPr/>
        </p:nvSpPr>
        <p:spPr>
          <a:xfrm>
            <a:off x="1256044" y="673240"/>
            <a:ext cx="220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is a </a:t>
            </a:r>
            <a:r>
              <a:rPr lang="en-US" dirty="0" err="1"/>
              <a:t>colour</a:t>
            </a:r>
            <a:r>
              <a:rPr lang="en-US" dirty="0"/>
              <a:t> I like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D1CA0-4D10-E645-BDFB-21674C28979F}"/>
              </a:ext>
            </a:extLst>
          </p:cNvPr>
          <p:cNvSpPr txBox="1"/>
          <p:nvPr/>
        </p:nvSpPr>
        <p:spPr>
          <a:xfrm>
            <a:off x="5246915" y="673240"/>
            <a:ext cx="21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I like this </a:t>
            </a:r>
            <a:r>
              <a:rPr lang="en-US" dirty="0" err="1"/>
              <a:t>colour</a:t>
            </a:r>
            <a:r>
              <a:rPr lang="en-US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FF34E5-26EF-FF4C-8633-83D6FBF7F0FC}"/>
              </a:ext>
            </a:extLst>
          </p:cNvPr>
          <p:cNvSpPr/>
          <p:nvPr/>
        </p:nvSpPr>
        <p:spPr>
          <a:xfrm>
            <a:off x="1901742" y="1477108"/>
            <a:ext cx="914400" cy="914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EBEF5-B8F0-EA4E-8CE8-3E1F8560CD25}"/>
              </a:ext>
            </a:extLst>
          </p:cNvPr>
          <p:cNvSpPr/>
          <p:nvPr/>
        </p:nvSpPr>
        <p:spPr>
          <a:xfrm>
            <a:off x="5851640" y="1477108"/>
            <a:ext cx="914400" cy="914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ED62F-2A10-9C4B-8728-7DBCB3BB2F7A}"/>
              </a:ext>
            </a:extLst>
          </p:cNvPr>
          <p:cNvSpPr/>
          <p:nvPr/>
        </p:nvSpPr>
        <p:spPr>
          <a:xfrm>
            <a:off x="715475" y="2704682"/>
            <a:ext cx="914400" cy="914400"/>
          </a:xfrm>
          <a:prstGeom prst="rect">
            <a:avLst/>
          </a:prstGeom>
          <a:solidFill>
            <a:srgbClr val="804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734E2-8B31-3F44-BDCA-C18F73224CDC}"/>
              </a:ext>
            </a:extLst>
          </p:cNvPr>
          <p:cNvSpPr/>
          <p:nvPr/>
        </p:nvSpPr>
        <p:spPr>
          <a:xfrm>
            <a:off x="1901742" y="2704682"/>
            <a:ext cx="914400" cy="914400"/>
          </a:xfrm>
          <a:prstGeom prst="rect">
            <a:avLst/>
          </a:prstGeom>
          <a:solidFill>
            <a:srgbClr val="987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FE68EB-8B2A-DB4F-8E42-B478D99EDB51}"/>
              </a:ext>
            </a:extLst>
          </p:cNvPr>
          <p:cNvSpPr/>
          <p:nvPr/>
        </p:nvSpPr>
        <p:spPr>
          <a:xfrm>
            <a:off x="3088009" y="2672361"/>
            <a:ext cx="914400" cy="914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ADD885-6B9F-AF4D-9D04-E814B807ED00}"/>
              </a:ext>
            </a:extLst>
          </p:cNvPr>
          <p:cNvSpPr/>
          <p:nvPr/>
        </p:nvSpPr>
        <p:spPr>
          <a:xfrm>
            <a:off x="708031" y="3932256"/>
            <a:ext cx="914400" cy="914400"/>
          </a:xfrm>
          <a:prstGeom prst="rect">
            <a:avLst/>
          </a:prstGeom>
          <a:solidFill>
            <a:srgbClr val="A5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D4AB01-454A-384B-A69D-15AE72C6DEE7}"/>
              </a:ext>
            </a:extLst>
          </p:cNvPr>
          <p:cNvSpPr/>
          <p:nvPr/>
        </p:nvSpPr>
        <p:spPr>
          <a:xfrm>
            <a:off x="715475" y="1477108"/>
            <a:ext cx="914400" cy="914400"/>
          </a:xfrm>
          <a:prstGeom prst="rect">
            <a:avLst/>
          </a:prstGeom>
          <a:solidFill>
            <a:srgbClr val="AA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78E2F3-654B-C649-8F42-C70A20B26E38}"/>
              </a:ext>
            </a:extLst>
          </p:cNvPr>
          <p:cNvSpPr/>
          <p:nvPr/>
        </p:nvSpPr>
        <p:spPr>
          <a:xfrm>
            <a:off x="3088009" y="1477108"/>
            <a:ext cx="914400" cy="914400"/>
          </a:xfrm>
          <a:prstGeom prst="rect">
            <a:avLst/>
          </a:prstGeom>
          <a:solidFill>
            <a:srgbClr val="773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0515F6-1941-6F4C-9F6B-956C84A55A30}"/>
              </a:ext>
            </a:extLst>
          </p:cNvPr>
          <p:cNvSpPr/>
          <p:nvPr/>
        </p:nvSpPr>
        <p:spPr>
          <a:xfrm>
            <a:off x="1901742" y="3932256"/>
            <a:ext cx="914400" cy="914400"/>
          </a:xfrm>
          <a:prstGeom prst="rect">
            <a:avLst/>
          </a:prstGeom>
          <a:solidFill>
            <a:srgbClr val="A52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0FAEAC-5A43-A14A-AE9B-43AD68A8B902}"/>
              </a:ext>
            </a:extLst>
          </p:cNvPr>
          <p:cNvSpPr/>
          <p:nvPr/>
        </p:nvSpPr>
        <p:spPr>
          <a:xfrm>
            <a:off x="3084006" y="3932256"/>
            <a:ext cx="914400" cy="914400"/>
          </a:xfrm>
          <a:prstGeom prst="rect">
            <a:avLst/>
          </a:prstGeom>
          <a:solidFill>
            <a:srgbClr val="804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D39135-3801-D14B-9A2C-6371C74868AC}"/>
              </a:ext>
            </a:extLst>
          </p:cNvPr>
          <p:cNvSpPr txBox="1"/>
          <p:nvPr/>
        </p:nvSpPr>
        <p:spPr>
          <a:xfrm>
            <a:off x="4772966" y="3728722"/>
            <a:ext cx="4139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Apparently I only like purple?</a:t>
            </a:r>
          </a:p>
          <a:p>
            <a:endParaRPr lang="en-US" dirty="0"/>
          </a:p>
          <a:p>
            <a:r>
              <a:rPr lang="en-US" dirty="0"/>
              <a:t>Adding </a:t>
            </a:r>
            <a:r>
              <a:rPr lang="en-US" b="1" u="sng" dirty="0"/>
              <a:t>more examples </a:t>
            </a:r>
            <a:r>
              <a:rPr lang="en-US" dirty="0"/>
              <a:t>of “things I like” </a:t>
            </a:r>
            <a:r>
              <a:rPr lang="en-US" b="1" u="sng" dirty="0"/>
              <a:t>decreases</a:t>
            </a:r>
            <a:r>
              <a:rPr lang="en-US" dirty="0"/>
              <a:t> your belief that I like “red” </a:t>
            </a:r>
          </a:p>
          <a:p>
            <a:endParaRPr lang="en-US" dirty="0"/>
          </a:p>
          <a:p>
            <a:r>
              <a:rPr lang="en-US" dirty="0"/>
              <a:t>PREMISE NON-MONOTONICITY</a:t>
            </a:r>
          </a:p>
        </p:txBody>
      </p:sp>
    </p:spTree>
    <p:extLst>
      <p:ext uri="{BB962C8B-B14F-4D97-AF65-F5344CB8AC3E}">
        <p14:creationId xmlns:p14="http://schemas.microsoft.com/office/powerpoint/2010/main" val="360224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77"/>
          <a:stretch/>
        </p:blipFill>
        <p:spPr>
          <a:xfrm>
            <a:off x="-1" y="-25400"/>
            <a:ext cx="9144001" cy="688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799" y="2339082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“Could we have a brief recap?”</a:t>
            </a:r>
          </a:p>
        </p:txBody>
      </p:sp>
    </p:spTree>
    <p:extLst>
      <p:ext uri="{BB962C8B-B14F-4D97-AF65-F5344CB8AC3E}">
        <p14:creationId xmlns:p14="http://schemas.microsoft.com/office/powerpoint/2010/main" val="827867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575" y="2890391"/>
            <a:ext cx="4289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Category sampling and property sampling (tutorials)</a:t>
            </a:r>
          </a:p>
        </p:txBody>
      </p:sp>
    </p:spTree>
    <p:extLst>
      <p:ext uri="{BB962C8B-B14F-4D97-AF65-F5344CB8AC3E}">
        <p14:creationId xmlns:p14="http://schemas.microsoft.com/office/powerpoint/2010/main" val="1795797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69ADF-2B5B-1C4B-B173-12DE80C51B5D}"/>
              </a:ext>
            </a:extLst>
          </p:cNvPr>
          <p:cNvSpPr txBox="1"/>
          <p:nvPr/>
        </p:nvSpPr>
        <p:spPr>
          <a:xfrm>
            <a:off x="2363569" y="2177796"/>
            <a:ext cx="46925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Some parts of this explanation go beyond what was in the tutorials. The new content is </a:t>
            </a:r>
            <a:r>
              <a:rPr lang="en-US" sz="2800" u="sng" dirty="0"/>
              <a:t>NOT</a:t>
            </a:r>
            <a:r>
              <a:rPr lang="en-US" sz="2800" dirty="0"/>
              <a:t> examinable</a:t>
            </a:r>
          </a:p>
        </p:txBody>
      </p:sp>
    </p:spTree>
    <p:extLst>
      <p:ext uri="{BB962C8B-B14F-4D97-AF65-F5344CB8AC3E}">
        <p14:creationId xmlns:p14="http://schemas.microsoft.com/office/powerpoint/2010/main" val="705482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9D303-8ED2-0D47-A05A-D5507466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38" y="651462"/>
            <a:ext cx="7052004" cy="46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04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81ADE-D349-1442-8966-B15BA46C7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86848"/>
            <a:ext cx="6491777" cy="39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23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8153AB-429D-1847-92B4-CAAFDAF4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499"/>
            <a:ext cx="9144000" cy="5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65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EC6D2-1F52-7447-875E-2199ACFF0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072"/>
            <a:ext cx="9144000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75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8C3E4-BB4E-4943-9793-7F3418E40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216"/>
            <a:ext cx="9144000" cy="59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76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FDF07D-9D65-0748-A4B0-E272539B1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097"/>
            <a:ext cx="9144000" cy="621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98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243DA-7299-6247-9660-14A205E7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348"/>
            <a:ext cx="9144000" cy="55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20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6F31A-9A62-1547-B310-BA80E67BB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3" y="1698928"/>
            <a:ext cx="7225990" cy="4315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8C7AA-0D5F-2E47-9816-1C704A39E0D2}"/>
              </a:ext>
            </a:extLst>
          </p:cNvPr>
          <p:cNvSpPr txBox="1"/>
          <p:nvPr/>
        </p:nvSpPr>
        <p:spPr>
          <a:xfrm>
            <a:off x="2051824" y="780584"/>
            <a:ext cx="480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fancy-pants modelling in which I show off… BLAH BLAH BLAH… no-one cares </a:t>
            </a:r>
            <a:r>
              <a:rPr lang="en-US" dirty="0">
                <a:sym typeface="Wingdings" pitchFamily="2" charset="2"/>
              </a:rPr>
              <a:t>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13484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1: Introduction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067" y="2149072"/>
            <a:ext cx="3078768" cy="26712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674" y="2156178"/>
            <a:ext cx="3496734" cy="26641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4134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682D9-C793-EC43-BEDA-2A39ADFD4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613"/>
            <a:ext cx="9144000" cy="57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0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33"/>
          <a:stretch/>
        </p:blipFill>
        <p:spPr>
          <a:xfrm>
            <a:off x="0" y="-38144"/>
            <a:ext cx="9144000" cy="6896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934" y="454854"/>
            <a:ext cx="34995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“Do computational models in cognitive science and neuroscience </a:t>
            </a:r>
            <a:r>
              <a:rPr lang="en-US" sz="2800" b="1" i="1" dirty="0">
                <a:solidFill>
                  <a:schemeClr val="bg1"/>
                </a:solidFill>
              </a:rPr>
              <a:t>really</a:t>
            </a:r>
            <a:r>
              <a:rPr lang="en-US" sz="2800" b="1" dirty="0">
                <a:solidFill>
                  <a:schemeClr val="bg1"/>
                </a:solidFill>
              </a:rPr>
              <a:t> help us build intelligent machines?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4846" y="6249270"/>
            <a:ext cx="182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(surprisingly, yes!)</a:t>
            </a:r>
          </a:p>
        </p:txBody>
      </p:sp>
    </p:spTree>
    <p:extLst>
      <p:ext uri="{BB962C8B-B14F-4D97-AF65-F5344CB8AC3E}">
        <p14:creationId xmlns:p14="http://schemas.microsoft.com/office/powerpoint/2010/main" val="2638978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245078"/>
            <a:ext cx="7026244" cy="3410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0985" y="936090"/>
            <a:ext cx="4242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 err="1"/>
              <a:t>Hm</a:t>
            </a:r>
            <a:r>
              <a:rPr lang="mr-IN" sz="2400" dirty="0"/>
              <a:t>…</a:t>
            </a:r>
            <a:r>
              <a:rPr lang="en-AU" sz="2400" dirty="0"/>
              <a:t> I wonder what Google are up to these days?</a:t>
            </a:r>
          </a:p>
        </p:txBody>
      </p:sp>
    </p:spTree>
    <p:extLst>
      <p:ext uri="{BB962C8B-B14F-4D97-AF65-F5344CB8AC3E}">
        <p14:creationId xmlns:p14="http://schemas.microsoft.com/office/powerpoint/2010/main" val="3859095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66" y="1907822"/>
            <a:ext cx="4505743" cy="46115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6110" y="416801"/>
            <a:ext cx="5275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/>
              <a:t>Oh, okay, teaching machines to play Atari games using</a:t>
            </a:r>
            <a:r>
              <a:rPr lang="mr-IN" sz="2400" dirty="0"/>
              <a:t>…</a:t>
            </a:r>
            <a:r>
              <a:rPr lang="en-AU" sz="2400" dirty="0"/>
              <a:t>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915042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6" y="529117"/>
            <a:ext cx="5858933" cy="5353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69" y="1817511"/>
            <a:ext cx="3176631" cy="3251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6681" y="6443512"/>
            <a:ext cx="7727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storage.googleapis.com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deepmind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-media/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dqn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DQNNaturePaper.pdf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85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4578" y="1709551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theory of reinforcement learning provides a normative account, deeply rooted in psychological and neuroscientific perspectives on animal </a:t>
            </a:r>
            <a:r>
              <a:rPr lang="en-US" dirty="0" err="1"/>
              <a:t>behaviour</a:t>
            </a:r>
            <a:r>
              <a:rPr lang="en-US" dirty="0"/>
              <a:t>, of how agents may optimize their control of an environment. To use reinforcement learning successfully in situations approaching real-world complexity, however, agents are confronted with a difficult task: they must derive efficient representations of the environment from high-dimensional sensory inputs, and use these to generalize past experience to new situations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69" y="1817511"/>
            <a:ext cx="3176631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32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33" y="0"/>
            <a:ext cx="61689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2" y="2201334"/>
            <a:ext cx="2321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try to defeat an AI at space invaders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2" y="5503334"/>
            <a:ext cx="2321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You’ll do much better at </a:t>
            </a:r>
            <a:r>
              <a:rPr lang="en-US" dirty="0" err="1"/>
              <a:t>Ms</a:t>
            </a:r>
            <a:r>
              <a:rPr lang="en-US" dirty="0"/>
              <a:t> Pac-Man</a:t>
            </a: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3235678" y="2524500"/>
            <a:ext cx="320322" cy="4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075517" y="5826499"/>
            <a:ext cx="615950" cy="2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625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9509" y="443109"/>
            <a:ext cx="668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Cognitive science researchers interested in working out why humans are better than AI at some games, and worse at others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39156" y="6402191"/>
            <a:ext cx="6304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web.stanford.edu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/class/psych209/Readings/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LakeEtAlBBS.pdf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20" y="1775177"/>
            <a:ext cx="60706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1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9509" y="443109"/>
            <a:ext cx="668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Cognitive science researchers interested in working out why humans are better than AI at some games, and worse at others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39156" y="6402191"/>
            <a:ext cx="6304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web.stanford.edu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/class/psych209/Readings/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LakeEtAlBBS.pdf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" y="1415345"/>
            <a:ext cx="88011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86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648123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3966" y="964642"/>
            <a:ext cx="2813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Any other questions???</a:t>
            </a:r>
          </a:p>
        </p:txBody>
      </p:sp>
    </p:spTree>
    <p:extLst>
      <p:ext uri="{BB962C8B-B14F-4D97-AF65-F5344CB8AC3E}">
        <p14:creationId xmlns:p14="http://schemas.microsoft.com/office/powerpoint/2010/main" val="10080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20890"/>
            <a:ext cx="7886700" cy="5556074"/>
          </a:xfrm>
        </p:spPr>
        <p:txBody>
          <a:bodyPr>
            <a:normAutofit/>
          </a:bodyPr>
          <a:lstStyle/>
          <a:p>
            <a:r>
              <a:rPr lang="en-US" u="sng" dirty="0"/>
              <a:t>Goal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To discuss the history of cognitive psychology and introduce key ideas in how it is studied</a:t>
            </a:r>
          </a:p>
          <a:p>
            <a:pPr lvl="1"/>
            <a:endParaRPr lang="en-US" dirty="0"/>
          </a:p>
          <a:p>
            <a:r>
              <a:rPr lang="en-US" u="sng" dirty="0"/>
              <a:t>Ideas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Behaviourism</a:t>
            </a:r>
            <a:r>
              <a:rPr lang="en-US" dirty="0"/>
              <a:t> as a response to introspection</a:t>
            </a:r>
          </a:p>
          <a:p>
            <a:pPr lvl="1"/>
            <a:r>
              <a:rPr lang="en-US" dirty="0"/>
              <a:t>Key ideas in </a:t>
            </a:r>
            <a:r>
              <a:rPr lang="en-US" dirty="0" err="1"/>
              <a:t>behaviourism</a:t>
            </a:r>
            <a:r>
              <a:rPr lang="en-US" dirty="0"/>
              <a:t> (methodological &amp; radical)</a:t>
            </a:r>
          </a:p>
          <a:p>
            <a:pPr lvl="1"/>
            <a:r>
              <a:rPr lang="en-US" dirty="0"/>
              <a:t>Cognitive revolution as a response to </a:t>
            </a:r>
            <a:r>
              <a:rPr lang="en-US" dirty="0" err="1"/>
              <a:t>behaviourism</a:t>
            </a:r>
            <a:endParaRPr lang="en-US" dirty="0"/>
          </a:p>
          <a:p>
            <a:pPr lvl="1"/>
            <a:r>
              <a:rPr lang="en-US" dirty="0"/>
              <a:t>Methods for measuring cognition</a:t>
            </a:r>
          </a:p>
          <a:p>
            <a:pPr lvl="1"/>
            <a:r>
              <a:rPr lang="en-US" dirty="0"/>
              <a:t>The “computational metaphor” views cognition as “information processing” (does not say mind = laptop!)</a:t>
            </a:r>
          </a:p>
          <a:p>
            <a:pPr lvl="1"/>
            <a:r>
              <a:rPr lang="en-US" dirty="0"/>
              <a:t>Marr’s levels of analysis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1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C0A477-04C6-9045-B120-23E5FAE15FFD}"/>
              </a:ext>
            </a:extLst>
          </p:cNvPr>
          <p:cNvSpPr txBox="1"/>
          <p:nvPr/>
        </p:nvSpPr>
        <p:spPr>
          <a:xfrm>
            <a:off x="945707" y="1001289"/>
            <a:ext cx="2506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A/Prof Danielle Navarro</a:t>
            </a:r>
          </a:p>
          <a:p>
            <a:r>
              <a:rPr lang="en-US" dirty="0"/>
              <a:t>d.navarro@unsw.edu.au</a:t>
            </a:r>
          </a:p>
          <a:p>
            <a:r>
              <a:rPr lang="en-US" dirty="0"/>
              <a:t>compcogscisydney.org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2D7FAB-FC66-D046-A01C-30DCA6FD18AA}"/>
              </a:ext>
            </a:extLst>
          </p:cNvPr>
          <p:cNvSpPr/>
          <p:nvPr/>
        </p:nvSpPr>
        <p:spPr>
          <a:xfrm>
            <a:off x="5823266" y="993573"/>
            <a:ext cx="3190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Learning, reasoning, induction, decision making, computational modelling, statistics</a:t>
            </a:r>
            <a:endParaRPr lang="en-A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C746DA-AE25-4048-967D-CCDCA8654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454" y="2200590"/>
            <a:ext cx="3758084" cy="3758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006AA7-2C0E-CF4B-BD68-EE2EEF40E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240" y="466848"/>
            <a:ext cx="2130615" cy="213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3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2: Attention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55" y="2202084"/>
            <a:ext cx="4231901" cy="3173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686" y="2202084"/>
            <a:ext cx="2849332" cy="3148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4161" y="1760165"/>
            <a:ext cx="8266994" cy="41552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9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36978"/>
            <a:ext cx="7886700" cy="5239985"/>
          </a:xfrm>
        </p:spPr>
        <p:txBody>
          <a:bodyPr>
            <a:normAutofit/>
          </a:bodyPr>
          <a:lstStyle/>
          <a:p>
            <a:r>
              <a:rPr lang="en-US" u="sng" dirty="0"/>
              <a:t>Goal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To discuss different “kinds” of attention, with a focus on results in auditory &amp; visual attention, and visual search</a:t>
            </a:r>
          </a:p>
          <a:p>
            <a:pPr lvl="1"/>
            <a:endParaRPr lang="en-US" dirty="0"/>
          </a:p>
          <a:p>
            <a:r>
              <a:rPr lang="en-US" u="sng" dirty="0"/>
              <a:t>Ideas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Definitions for different kinds of attention (how many targets, what kind of target, how is attention controlled)</a:t>
            </a:r>
          </a:p>
          <a:p>
            <a:pPr lvl="1"/>
            <a:r>
              <a:rPr lang="en-US" dirty="0"/>
              <a:t>Audition: cocktail party problem &amp; early vs late selection</a:t>
            </a:r>
          </a:p>
          <a:p>
            <a:pPr lvl="1"/>
            <a:r>
              <a:rPr lang="en-US" dirty="0"/>
              <a:t>Visual analogs (e.g., negative priming vs semantic interference)</a:t>
            </a:r>
          </a:p>
          <a:p>
            <a:pPr lvl="1"/>
            <a:r>
              <a:rPr lang="en-US" dirty="0"/>
              <a:t>Visual search: serial search vs parallel search, pop-out effects, feature integration theory &amp; illusory conjunction</a:t>
            </a:r>
          </a:p>
        </p:txBody>
      </p:sp>
    </p:spTree>
    <p:extLst>
      <p:ext uri="{BB962C8B-B14F-4D97-AF65-F5344CB8AC3E}">
        <p14:creationId xmlns:p14="http://schemas.microsoft.com/office/powerpoint/2010/main" val="213192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3: Similarity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178" y="1970225"/>
            <a:ext cx="2800400" cy="1852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121" y="1956673"/>
            <a:ext cx="2591615" cy="186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177" y="4094412"/>
            <a:ext cx="2777199" cy="1859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121" y="4094413"/>
            <a:ext cx="2817002" cy="18745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60736" y="3370066"/>
            <a:ext cx="390143" cy="3262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3734" y="1511812"/>
            <a:ext cx="6567146" cy="48438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08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56356"/>
            <a:ext cx="7886700" cy="5802488"/>
          </a:xfrm>
        </p:spPr>
        <p:txBody>
          <a:bodyPr>
            <a:normAutofit/>
          </a:bodyPr>
          <a:lstStyle/>
          <a:p>
            <a:r>
              <a:rPr lang="en-US" u="sng" dirty="0"/>
              <a:t>Goal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What is similarity and what is it good for?</a:t>
            </a:r>
          </a:p>
          <a:p>
            <a:pPr lvl="1"/>
            <a:endParaRPr lang="en-US" dirty="0"/>
          </a:p>
          <a:p>
            <a:r>
              <a:rPr lang="en-US" u="sng" dirty="0"/>
              <a:t>Ideas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“snowflake problem” means we need similarity </a:t>
            </a:r>
          </a:p>
          <a:p>
            <a:pPr lvl="1"/>
            <a:r>
              <a:rPr lang="en-US" dirty="0"/>
              <a:t>How to measure similarity</a:t>
            </a:r>
          </a:p>
          <a:p>
            <a:pPr lvl="1"/>
            <a:r>
              <a:rPr lang="en-US" dirty="0"/>
              <a:t>Links between similarity, </a:t>
            </a:r>
            <a:r>
              <a:rPr lang="en-US" dirty="0" err="1"/>
              <a:t>generalisation</a:t>
            </a:r>
            <a:r>
              <a:rPr lang="en-US" dirty="0"/>
              <a:t> &amp; </a:t>
            </a:r>
            <a:r>
              <a:rPr lang="en-US" dirty="0" err="1"/>
              <a:t>categorisation</a:t>
            </a:r>
            <a:endParaRPr lang="en-US" dirty="0"/>
          </a:p>
          <a:p>
            <a:pPr lvl="1"/>
            <a:r>
              <a:rPr lang="en-US" dirty="0"/>
              <a:t>Geometric theory of similarity &amp; Shepard’s law</a:t>
            </a:r>
          </a:p>
          <a:p>
            <a:pPr lvl="1"/>
            <a:r>
              <a:rPr lang="en-US" dirty="0" err="1"/>
              <a:t>Featural</a:t>
            </a:r>
            <a:r>
              <a:rPr lang="en-US" dirty="0"/>
              <a:t> theory of similarity &amp; explanation of asymmetry</a:t>
            </a:r>
          </a:p>
          <a:p>
            <a:pPr lvl="1"/>
            <a:r>
              <a:rPr lang="en-US" dirty="0"/>
              <a:t>Structural alignment &amp; the MIPs vs MOPs effect</a:t>
            </a:r>
          </a:p>
          <a:p>
            <a:pPr lvl="1"/>
            <a:r>
              <a:rPr lang="en-US" dirty="0"/>
              <a:t>Transformational similarity &amp; explanation of asymmetry (+ experimental evidence)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31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6283</TotalTime>
  <Words>1490</Words>
  <Application>Microsoft Macintosh PowerPoint</Application>
  <PresentationFormat>On-screen Show (4:3)</PresentationFormat>
  <Paragraphs>189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Gill Sans MT</vt:lpstr>
      <vt:lpstr>Mangal</vt:lpstr>
      <vt:lpstr>Wingdings</vt:lpstr>
      <vt:lpstr>Office Theme</vt:lpstr>
      <vt:lpstr>Overview</vt:lpstr>
      <vt:lpstr>Cognitive Psychology </vt:lpstr>
      <vt:lpstr>PowerPoint Presentation</vt:lpstr>
      <vt:lpstr>Lecture 1: Introduction</vt:lpstr>
      <vt:lpstr>PowerPoint Presentation</vt:lpstr>
      <vt:lpstr>Lecture 2: Attention</vt:lpstr>
      <vt:lpstr>PowerPoint Presentation</vt:lpstr>
      <vt:lpstr>Lecture 3: Similarity</vt:lpstr>
      <vt:lpstr>PowerPoint Presentation</vt:lpstr>
      <vt:lpstr>Lecture 4: Reasoning</vt:lpstr>
      <vt:lpstr>PowerPoint Presentation</vt:lpstr>
      <vt:lpstr>Lecture 5: The case study</vt:lpstr>
      <vt:lpstr>PowerPoint Presentation</vt:lpstr>
      <vt:lpstr>PowerPoint Presentation</vt:lpstr>
      <vt:lpstr>Lecture 1</vt:lpstr>
      <vt:lpstr>Lecture 2</vt:lpstr>
      <vt:lpstr>Lecture 3</vt:lpstr>
      <vt:lpstr>Lecture 4</vt:lpstr>
      <vt:lpstr>Lecture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L2: Attention</dc:title>
  <dc:creator>Dan Navarro</dc:creator>
  <cp:lastModifiedBy>Danielle Navarro</cp:lastModifiedBy>
  <cp:revision>325</cp:revision>
  <cp:lastPrinted>2016-09-18T08:34:39Z</cp:lastPrinted>
  <dcterms:created xsi:type="dcterms:W3CDTF">2016-06-27T23:42:31Z</dcterms:created>
  <dcterms:modified xsi:type="dcterms:W3CDTF">2018-09-20T03:46:18Z</dcterms:modified>
</cp:coreProperties>
</file>