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5"/>
  </p:notesMasterIdLst>
  <p:sldIdLst>
    <p:sldId id="259" r:id="rId2"/>
    <p:sldId id="408" r:id="rId3"/>
    <p:sldId id="367" r:id="rId4"/>
    <p:sldId id="413" r:id="rId5"/>
    <p:sldId id="412" r:id="rId6"/>
    <p:sldId id="291" r:id="rId7"/>
    <p:sldId id="292" r:id="rId8"/>
    <p:sldId id="294" r:id="rId9"/>
    <p:sldId id="361" r:id="rId10"/>
    <p:sldId id="362" r:id="rId11"/>
    <p:sldId id="363" r:id="rId12"/>
    <p:sldId id="358" r:id="rId13"/>
    <p:sldId id="366" r:id="rId14"/>
    <p:sldId id="426" r:id="rId15"/>
    <p:sldId id="411" r:id="rId16"/>
    <p:sldId id="364" r:id="rId17"/>
    <p:sldId id="368" r:id="rId18"/>
    <p:sldId id="369" r:id="rId19"/>
    <p:sldId id="370" r:id="rId20"/>
    <p:sldId id="351" r:id="rId21"/>
    <p:sldId id="354" r:id="rId22"/>
    <p:sldId id="296" r:id="rId23"/>
    <p:sldId id="422" r:id="rId24"/>
    <p:sldId id="419" r:id="rId25"/>
    <p:sldId id="418" r:id="rId26"/>
    <p:sldId id="427" r:id="rId27"/>
    <p:sldId id="414" r:id="rId28"/>
    <p:sldId id="421" r:id="rId29"/>
    <p:sldId id="420" r:id="rId30"/>
    <p:sldId id="415" r:id="rId31"/>
    <p:sldId id="423" r:id="rId32"/>
    <p:sldId id="416" r:id="rId33"/>
    <p:sldId id="424" r:id="rId34"/>
    <p:sldId id="417" r:id="rId35"/>
    <p:sldId id="355" r:id="rId36"/>
    <p:sldId id="405" r:id="rId37"/>
    <p:sldId id="404" r:id="rId38"/>
    <p:sldId id="303" r:id="rId39"/>
    <p:sldId id="307" r:id="rId40"/>
    <p:sldId id="306" r:id="rId41"/>
    <p:sldId id="425" r:id="rId42"/>
    <p:sldId id="406" r:id="rId43"/>
    <p:sldId id="407" r:id="rId44"/>
    <p:sldId id="379" r:id="rId45"/>
    <p:sldId id="403" r:id="rId46"/>
    <p:sldId id="384" r:id="rId47"/>
    <p:sldId id="318" r:id="rId48"/>
    <p:sldId id="308" r:id="rId49"/>
    <p:sldId id="311" r:id="rId50"/>
    <p:sldId id="387" r:id="rId51"/>
    <p:sldId id="310" r:id="rId52"/>
    <p:sldId id="312" r:id="rId53"/>
    <p:sldId id="313" r:id="rId54"/>
    <p:sldId id="356" r:id="rId55"/>
    <p:sldId id="371" r:id="rId56"/>
    <p:sldId id="374" r:id="rId57"/>
    <p:sldId id="373" r:id="rId58"/>
    <p:sldId id="375" r:id="rId59"/>
    <p:sldId id="372" r:id="rId60"/>
    <p:sldId id="376" r:id="rId61"/>
    <p:sldId id="315" r:id="rId62"/>
    <p:sldId id="409" r:id="rId63"/>
    <p:sldId id="410" r:id="rId64"/>
    <p:sldId id="395" r:id="rId65"/>
    <p:sldId id="394" r:id="rId66"/>
    <p:sldId id="319" r:id="rId67"/>
    <p:sldId id="320" r:id="rId68"/>
    <p:sldId id="321" r:id="rId69"/>
    <p:sldId id="323" r:id="rId70"/>
    <p:sldId id="389" r:id="rId71"/>
    <p:sldId id="327" r:id="rId72"/>
    <p:sldId id="388" r:id="rId73"/>
    <p:sldId id="331" r:id="rId74"/>
    <p:sldId id="328" r:id="rId75"/>
    <p:sldId id="329" r:id="rId76"/>
    <p:sldId id="330" r:id="rId77"/>
    <p:sldId id="386" r:id="rId78"/>
    <p:sldId id="393" r:id="rId79"/>
    <p:sldId id="399" r:id="rId80"/>
    <p:sldId id="390" r:id="rId81"/>
    <p:sldId id="391" r:id="rId82"/>
    <p:sldId id="392" r:id="rId83"/>
    <p:sldId id="338" r:id="rId84"/>
    <p:sldId id="401" r:id="rId85"/>
    <p:sldId id="400" r:id="rId86"/>
    <p:sldId id="339" r:id="rId87"/>
    <p:sldId id="340" r:id="rId88"/>
    <p:sldId id="396" r:id="rId89"/>
    <p:sldId id="341" r:id="rId90"/>
    <p:sldId id="398" r:id="rId91"/>
    <p:sldId id="397" r:id="rId92"/>
    <p:sldId id="342" r:id="rId93"/>
    <p:sldId id="352"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p:restoredTop sz="86385"/>
  </p:normalViewPr>
  <p:slideViewPr>
    <p:cSldViewPr snapToGrid="0" snapToObjects="1">
      <p:cViewPr varScale="1">
        <p:scale>
          <a:sx n="124" d="100"/>
          <a:sy n="124" d="100"/>
        </p:scale>
        <p:origin x="176" y="240"/>
      </p:cViewPr>
      <p:guideLst/>
    </p:cSldViewPr>
  </p:slideViewPr>
  <p:outlineViewPr>
    <p:cViewPr>
      <p:scale>
        <a:sx n="33" d="100"/>
        <a:sy n="33" d="100"/>
      </p:scale>
      <p:origin x="0" y="-65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31A4A-149A-8F4D-AFA8-8C264CE01EC0}" type="datetimeFigureOut">
              <a:rPr lang="en-US" smtClean="0"/>
              <a:t>8/27/18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8AC96A-22E2-1A44-BB57-C7BDD81D4712}" type="slidenum">
              <a:rPr lang="en-US" smtClean="0"/>
              <a:t>‹#›</a:t>
            </a:fld>
            <a:endParaRPr lang="en-US"/>
          </a:p>
        </p:txBody>
      </p:sp>
    </p:spTree>
    <p:extLst>
      <p:ext uri="{BB962C8B-B14F-4D97-AF65-F5344CB8AC3E}">
        <p14:creationId xmlns:p14="http://schemas.microsoft.com/office/powerpoint/2010/main" val="1055933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baseline="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A32AD966-2C6D-A24C-8401-CF15B5C4955F}"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a:p>
        </p:txBody>
      </p:sp>
    </p:spTree>
    <p:extLst>
      <p:ext uri="{BB962C8B-B14F-4D97-AF65-F5344CB8AC3E}">
        <p14:creationId xmlns:p14="http://schemas.microsoft.com/office/powerpoint/2010/main" val="1586103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AD966-2C6D-A24C-8401-CF15B5C4955F}"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a:p>
        </p:txBody>
      </p:sp>
    </p:spTree>
    <p:extLst>
      <p:ext uri="{BB962C8B-B14F-4D97-AF65-F5344CB8AC3E}">
        <p14:creationId xmlns:p14="http://schemas.microsoft.com/office/powerpoint/2010/main" val="80483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AD966-2C6D-A24C-8401-CF15B5C4955F}"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a:p>
        </p:txBody>
      </p:sp>
    </p:spTree>
    <p:extLst>
      <p:ext uri="{BB962C8B-B14F-4D97-AF65-F5344CB8AC3E}">
        <p14:creationId xmlns:p14="http://schemas.microsoft.com/office/powerpoint/2010/main" val="2041164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t>Title Text</a:t>
            </a:r>
          </a:p>
        </p:txBody>
      </p:sp>
      <p:sp>
        <p:nvSpPr>
          <p:cNvPr id="23" name="Shape 2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42200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AD966-2C6D-A24C-8401-CF15B5C4955F}"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a:p>
        </p:txBody>
      </p:sp>
    </p:spTree>
    <p:extLst>
      <p:ext uri="{BB962C8B-B14F-4D97-AF65-F5344CB8AC3E}">
        <p14:creationId xmlns:p14="http://schemas.microsoft.com/office/powerpoint/2010/main" val="924627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A32AD966-2C6D-A24C-8401-CF15B5C4955F}" type="datetimeFigureOut">
              <a:rPr lang="en-US" smtClean="0"/>
              <a:t>8/27/18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84CF2B-FE66-094C-BE46-BD9ECF03E27A}" type="slidenum">
              <a:rPr lang="en-US" smtClean="0"/>
              <a:t>‹#›</a:t>
            </a:fld>
            <a:endParaRPr lang="en-US"/>
          </a:p>
        </p:txBody>
      </p:sp>
    </p:spTree>
    <p:extLst>
      <p:ext uri="{BB962C8B-B14F-4D97-AF65-F5344CB8AC3E}">
        <p14:creationId xmlns:p14="http://schemas.microsoft.com/office/powerpoint/2010/main" val="62668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AD966-2C6D-A24C-8401-CF15B5C4955F}"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a:p>
        </p:txBody>
      </p:sp>
    </p:spTree>
    <p:extLst>
      <p:ext uri="{BB962C8B-B14F-4D97-AF65-F5344CB8AC3E}">
        <p14:creationId xmlns:p14="http://schemas.microsoft.com/office/powerpoint/2010/main" val="1026000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2AD966-2C6D-A24C-8401-CF15B5C4955F}" type="datetimeFigureOut">
              <a:rPr lang="en-US" smtClean="0"/>
              <a:t>8/27/18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4CF2B-FE66-094C-BE46-BD9ECF03E27A}" type="slidenum">
              <a:rPr lang="en-US" smtClean="0"/>
              <a:t>‹#›</a:t>
            </a:fld>
            <a:endParaRPr lang="en-US"/>
          </a:p>
        </p:txBody>
      </p:sp>
    </p:spTree>
    <p:extLst>
      <p:ext uri="{BB962C8B-B14F-4D97-AF65-F5344CB8AC3E}">
        <p14:creationId xmlns:p14="http://schemas.microsoft.com/office/powerpoint/2010/main" val="183870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2AD966-2C6D-A24C-8401-CF15B5C4955F}" type="datetimeFigureOut">
              <a:rPr lang="en-US" smtClean="0"/>
              <a:t>8/27/18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84CF2B-FE66-094C-BE46-BD9ECF03E27A}" type="slidenum">
              <a:rPr lang="en-US" smtClean="0"/>
              <a:t>‹#›</a:t>
            </a:fld>
            <a:endParaRPr lang="en-US"/>
          </a:p>
        </p:txBody>
      </p:sp>
    </p:spTree>
    <p:extLst>
      <p:ext uri="{BB962C8B-B14F-4D97-AF65-F5344CB8AC3E}">
        <p14:creationId xmlns:p14="http://schemas.microsoft.com/office/powerpoint/2010/main" val="839507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AD966-2C6D-A24C-8401-CF15B5C4955F}" type="datetimeFigureOut">
              <a:rPr lang="en-US" smtClean="0"/>
              <a:t>8/27/18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84CF2B-FE66-094C-BE46-BD9ECF03E27A}" type="slidenum">
              <a:rPr lang="en-US" smtClean="0"/>
              <a:t>‹#›</a:t>
            </a:fld>
            <a:endParaRPr lang="en-US"/>
          </a:p>
        </p:txBody>
      </p:sp>
    </p:spTree>
    <p:extLst>
      <p:ext uri="{BB962C8B-B14F-4D97-AF65-F5344CB8AC3E}">
        <p14:creationId xmlns:p14="http://schemas.microsoft.com/office/powerpoint/2010/main" val="1503092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AD966-2C6D-A24C-8401-CF15B5C4955F}" type="datetimeFigureOut">
              <a:rPr lang="en-US" smtClean="0"/>
              <a:t>8/27/18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4CF2B-FE66-094C-BE46-BD9ECF03E27A}" type="slidenum">
              <a:rPr lang="en-US" smtClean="0"/>
              <a:t>‹#›</a:t>
            </a:fld>
            <a:endParaRPr lang="en-US"/>
          </a:p>
        </p:txBody>
      </p:sp>
    </p:spTree>
    <p:extLst>
      <p:ext uri="{BB962C8B-B14F-4D97-AF65-F5344CB8AC3E}">
        <p14:creationId xmlns:p14="http://schemas.microsoft.com/office/powerpoint/2010/main" val="1618381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AD966-2C6D-A24C-8401-CF15B5C4955F}" type="datetimeFigureOut">
              <a:rPr lang="en-US" smtClean="0"/>
              <a:t>8/27/18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4CF2B-FE66-094C-BE46-BD9ECF03E27A}" type="slidenum">
              <a:rPr lang="en-US" smtClean="0"/>
              <a:t>‹#›</a:t>
            </a:fld>
            <a:endParaRPr lang="en-US"/>
          </a:p>
        </p:txBody>
      </p:sp>
    </p:spTree>
    <p:extLst>
      <p:ext uri="{BB962C8B-B14F-4D97-AF65-F5344CB8AC3E}">
        <p14:creationId xmlns:p14="http://schemas.microsoft.com/office/powerpoint/2010/main" val="112871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8418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36192"/>
            <a:ext cx="7886700" cy="4640771"/>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AD966-2C6D-A24C-8401-CF15B5C4955F}" type="datetimeFigureOut">
              <a:rPr lang="en-US" smtClean="0"/>
              <a:t>8/27/18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4CF2B-FE66-094C-BE46-BD9ECF03E27A}" type="slidenum">
              <a:rPr lang="en-US" smtClean="0"/>
              <a:t>‹#›</a:t>
            </a:fld>
            <a:endParaRPr lang="en-US"/>
          </a:p>
        </p:txBody>
      </p:sp>
    </p:spTree>
    <p:extLst>
      <p:ext uri="{BB962C8B-B14F-4D97-AF65-F5344CB8AC3E}">
        <p14:creationId xmlns:p14="http://schemas.microsoft.com/office/powerpoint/2010/main" val="949960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3" r:id="rId4"/>
    <p:sldLayoutId id="2147483664" r:id="rId5"/>
    <p:sldLayoutId id="2147483665"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tiff"/></Relationships>
</file>

<file path=ppt/slides/_rels/slide1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3.xml"/><Relationship Id="rId5" Type="http://schemas.openxmlformats.org/officeDocument/2006/relationships/image" Target="../media/image29.tiff"/><Relationship Id="rId4" Type="http://schemas.openxmlformats.org/officeDocument/2006/relationships/image" Target="../media/image28.tiff"/></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3.xml"/><Relationship Id="rId5" Type="http://schemas.openxmlformats.org/officeDocument/2006/relationships/image" Target="../media/image29.tiff"/><Relationship Id="rId4" Type="http://schemas.openxmlformats.org/officeDocument/2006/relationships/image" Target="../media/image2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tiff"/></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27.tiff"/></Relationships>
</file>

<file path=ppt/slides/_rels/slide4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27.tiff"/></Relationships>
</file>

<file path=ppt/slides/_rels/slide4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tiff"/></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3461" y="743977"/>
            <a:ext cx="5404205" cy="827970"/>
          </a:xfrm>
        </p:spPr>
        <p:txBody>
          <a:bodyPr>
            <a:normAutofit/>
          </a:bodyPr>
          <a:lstStyle/>
          <a:p>
            <a:r>
              <a:rPr lang="en-US" sz="4400" dirty="0"/>
              <a:t>Similarity</a:t>
            </a:r>
          </a:p>
        </p:txBody>
      </p:sp>
      <p:sp>
        <p:nvSpPr>
          <p:cNvPr id="3" name="Subtitle 2"/>
          <p:cNvSpPr>
            <a:spLocks noGrp="1"/>
          </p:cNvSpPr>
          <p:nvPr>
            <p:ph type="subTitle" idx="1"/>
          </p:nvPr>
        </p:nvSpPr>
        <p:spPr>
          <a:xfrm>
            <a:off x="2401583" y="1602063"/>
            <a:ext cx="4607960" cy="603365"/>
          </a:xfrm>
        </p:spPr>
        <p:txBody>
          <a:bodyPr>
            <a:normAutofit/>
          </a:bodyPr>
          <a:lstStyle/>
          <a:p>
            <a:r>
              <a:rPr lang="en-US" sz="2800" dirty="0"/>
              <a:t>Danielle Navarro</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6597" y="3655237"/>
            <a:ext cx="2701866" cy="2776168"/>
          </a:xfrm>
          <a:prstGeom prst="rect">
            <a:avLst/>
          </a:prstGeom>
        </p:spPr>
      </p:pic>
      <p:sp>
        <p:nvSpPr>
          <p:cNvPr id="6" name="Rectangle 5">
            <a:extLst>
              <a:ext uri="{FF2B5EF4-FFF2-40B4-BE49-F238E27FC236}">
                <a16:creationId xmlns:a16="http://schemas.microsoft.com/office/drawing/2014/main" id="{617F5BD6-872B-A441-8565-75288E05D1B2}"/>
              </a:ext>
            </a:extLst>
          </p:cNvPr>
          <p:cNvSpPr/>
          <p:nvPr/>
        </p:nvSpPr>
        <p:spPr>
          <a:xfrm>
            <a:off x="1669123" y="2695075"/>
            <a:ext cx="5837945" cy="523220"/>
          </a:xfrm>
          <a:prstGeom prst="rect">
            <a:avLst/>
          </a:prstGeom>
        </p:spPr>
        <p:txBody>
          <a:bodyPr wrap="none">
            <a:spAutoFit/>
          </a:bodyPr>
          <a:lstStyle/>
          <a:p>
            <a:r>
              <a:rPr lang="en-US" sz="2800" dirty="0"/>
              <a:t>http://compcogscisydney.org/psyc2071/</a:t>
            </a:r>
          </a:p>
        </p:txBody>
      </p:sp>
    </p:spTree>
    <p:extLst>
      <p:ext uri="{BB962C8B-B14F-4D97-AF65-F5344CB8AC3E}">
        <p14:creationId xmlns:p14="http://schemas.microsoft.com/office/powerpoint/2010/main" val="996574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6956" y="685800"/>
            <a:ext cx="6207444" cy="954107"/>
          </a:xfrm>
          <a:prstGeom prst="rect">
            <a:avLst/>
          </a:prstGeom>
          <a:noFill/>
        </p:spPr>
        <p:txBody>
          <a:bodyPr wrap="square" rtlCol="0">
            <a:spAutoFit/>
          </a:bodyPr>
          <a:lstStyle/>
          <a:p>
            <a:r>
              <a:rPr lang="en-US" sz="2800" dirty="0"/>
              <a:t>We have a sense of similarity driven purely by conceptual connections</a:t>
            </a:r>
          </a:p>
        </p:txBody>
      </p:sp>
      <p:sp>
        <p:nvSpPr>
          <p:cNvPr id="5" name="TextBox 4"/>
          <p:cNvSpPr txBox="1"/>
          <p:nvPr/>
        </p:nvSpPr>
        <p:spPr>
          <a:xfrm>
            <a:off x="4542315" y="4705171"/>
            <a:ext cx="2374561" cy="1200329"/>
          </a:xfrm>
          <a:prstGeom prst="rect">
            <a:avLst/>
          </a:prstGeom>
          <a:noFill/>
        </p:spPr>
        <p:txBody>
          <a:bodyPr wrap="none" rtlCol="0">
            <a:spAutoFit/>
          </a:bodyPr>
          <a:lstStyle/>
          <a:p>
            <a:r>
              <a:rPr lang="en-US" dirty="0"/>
              <a:t>Both are:</a:t>
            </a:r>
          </a:p>
          <a:p>
            <a:pPr marL="285750" indent="-285750">
              <a:buFontTx/>
              <a:buChar char="-"/>
            </a:pPr>
            <a:r>
              <a:rPr lang="en-US" dirty="0"/>
              <a:t>Science fiction</a:t>
            </a:r>
          </a:p>
          <a:p>
            <a:pPr marL="285750" indent="-285750">
              <a:buFontTx/>
              <a:buChar char="-"/>
            </a:pPr>
            <a:r>
              <a:rPr lang="en-US" dirty="0"/>
              <a:t>Space opera</a:t>
            </a:r>
          </a:p>
          <a:p>
            <a:pPr marL="285750" indent="-285750">
              <a:buFontTx/>
              <a:buChar char="-"/>
            </a:pPr>
            <a:r>
              <a:rPr lang="en-US" dirty="0"/>
              <a:t>Post-scarcity society</a:t>
            </a:r>
          </a:p>
        </p:txBody>
      </p:sp>
      <p:pic>
        <p:nvPicPr>
          <p:cNvPr id="6" name="Picture 5"/>
          <p:cNvPicPr>
            <a:picLocks noChangeAspect="1"/>
          </p:cNvPicPr>
          <p:nvPr/>
        </p:nvPicPr>
        <p:blipFill>
          <a:blip r:embed="rId2"/>
          <a:stretch>
            <a:fillRect/>
          </a:stretch>
        </p:blipFill>
        <p:spPr>
          <a:xfrm>
            <a:off x="4445162" y="2057400"/>
            <a:ext cx="3313102" cy="2480786"/>
          </a:xfrm>
          <a:prstGeom prst="rect">
            <a:avLst/>
          </a:prstGeom>
        </p:spPr>
      </p:pic>
      <p:pic>
        <p:nvPicPr>
          <p:cNvPr id="7" name="Picture 6"/>
          <p:cNvPicPr>
            <a:picLocks noChangeAspect="1"/>
          </p:cNvPicPr>
          <p:nvPr/>
        </p:nvPicPr>
        <p:blipFill>
          <a:blip r:embed="rId3"/>
          <a:stretch>
            <a:fillRect/>
          </a:stretch>
        </p:blipFill>
        <p:spPr>
          <a:xfrm>
            <a:off x="1656080" y="2057400"/>
            <a:ext cx="2540000" cy="3848100"/>
          </a:xfrm>
          <a:prstGeom prst="rect">
            <a:avLst/>
          </a:prstGeom>
        </p:spPr>
      </p:pic>
    </p:spTree>
    <p:extLst>
      <p:ext uri="{BB962C8B-B14F-4D97-AF65-F5344CB8AC3E}">
        <p14:creationId xmlns:p14="http://schemas.microsoft.com/office/powerpoint/2010/main" val="1687923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150843">
            <a:off x="284100" y="3188306"/>
            <a:ext cx="2546906" cy="142626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61030" y="396240"/>
            <a:ext cx="2530451" cy="4038600"/>
          </a:xfrm>
          <a:prstGeom prst="rect">
            <a:avLst/>
          </a:prstGeom>
        </p:spPr>
      </p:pic>
      <p:sp>
        <p:nvSpPr>
          <p:cNvPr id="4" name="TextBox 3"/>
          <p:cNvSpPr txBox="1"/>
          <p:nvPr/>
        </p:nvSpPr>
        <p:spPr>
          <a:xfrm>
            <a:off x="2011680" y="419488"/>
            <a:ext cx="5410200" cy="954107"/>
          </a:xfrm>
          <a:prstGeom prst="rect">
            <a:avLst/>
          </a:prstGeom>
          <a:noFill/>
        </p:spPr>
        <p:txBody>
          <a:bodyPr wrap="square" rtlCol="0">
            <a:spAutoFit/>
          </a:bodyPr>
          <a:lstStyle/>
          <a:p>
            <a:r>
              <a:rPr lang="en-US" sz="2800" dirty="0"/>
              <a:t>Similarity can do perceptual and conceptual work at the same time</a:t>
            </a:r>
          </a:p>
        </p:txBody>
      </p:sp>
      <p:sp>
        <p:nvSpPr>
          <p:cNvPr id="6" name="TextBox 5"/>
          <p:cNvSpPr txBox="1"/>
          <p:nvPr/>
        </p:nvSpPr>
        <p:spPr>
          <a:xfrm>
            <a:off x="4200042" y="2169775"/>
            <a:ext cx="3054198" cy="923330"/>
          </a:xfrm>
          <a:prstGeom prst="rect">
            <a:avLst/>
          </a:prstGeom>
          <a:noFill/>
        </p:spPr>
        <p:txBody>
          <a:bodyPr wrap="square" rtlCol="0">
            <a:spAutoFit/>
          </a:bodyPr>
          <a:lstStyle/>
          <a:p>
            <a:r>
              <a:rPr lang="en-US" dirty="0"/>
              <a:t>DNA has a physical similarity to a zipper, which the visual system detects immediately</a:t>
            </a:r>
          </a:p>
        </p:txBody>
      </p:sp>
      <p:cxnSp>
        <p:nvCxnSpPr>
          <p:cNvPr id="7" name="Straight Arrow Connector 6"/>
          <p:cNvCxnSpPr/>
          <p:nvPr/>
        </p:nvCxnSpPr>
        <p:spPr>
          <a:xfrm flipV="1">
            <a:off x="2223565" y="2937238"/>
            <a:ext cx="732690" cy="628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23565" y="4162337"/>
            <a:ext cx="580595" cy="630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2986581" y="3557949"/>
            <a:ext cx="4508500" cy="1803400"/>
          </a:xfrm>
          <a:prstGeom prst="rect">
            <a:avLst/>
          </a:prstGeom>
        </p:spPr>
      </p:pic>
      <p:sp>
        <p:nvSpPr>
          <p:cNvPr id="12" name="TextBox 11"/>
          <p:cNvSpPr txBox="1"/>
          <p:nvPr/>
        </p:nvSpPr>
        <p:spPr>
          <a:xfrm>
            <a:off x="3908753" y="5477912"/>
            <a:ext cx="3054198" cy="923330"/>
          </a:xfrm>
          <a:prstGeom prst="rect">
            <a:avLst/>
          </a:prstGeom>
          <a:noFill/>
        </p:spPr>
        <p:txBody>
          <a:bodyPr wrap="square" rtlCol="0">
            <a:spAutoFit/>
          </a:bodyPr>
          <a:lstStyle/>
          <a:p>
            <a:r>
              <a:rPr lang="en-US" dirty="0"/>
              <a:t>The genetic information in DNA is like a blueprint, which is a conceptual relationship</a:t>
            </a:r>
          </a:p>
        </p:txBody>
      </p:sp>
    </p:spTree>
    <p:extLst>
      <p:ext uri="{BB962C8B-B14F-4D97-AF65-F5344CB8AC3E}">
        <p14:creationId xmlns:p14="http://schemas.microsoft.com/office/powerpoint/2010/main" val="1503216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52" y="2640494"/>
            <a:ext cx="7886700" cy="1139025"/>
          </a:xfrm>
        </p:spPr>
        <p:txBody>
          <a:bodyPr>
            <a:normAutofit fontScale="90000"/>
          </a:bodyPr>
          <a:lstStyle/>
          <a:p>
            <a:r>
              <a:rPr lang="en-US" dirty="0"/>
              <a:t>Similarity helps us form categories and make </a:t>
            </a:r>
            <a:r>
              <a:rPr lang="en-US" dirty="0" err="1"/>
              <a:t>generalisations</a:t>
            </a:r>
            <a:endParaRPr lang="en-US" dirty="0"/>
          </a:p>
        </p:txBody>
      </p:sp>
    </p:spTree>
    <p:extLst>
      <p:ext uri="{BB962C8B-B14F-4D97-AF65-F5344CB8AC3E}">
        <p14:creationId xmlns:p14="http://schemas.microsoft.com/office/powerpoint/2010/main" val="1575532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snowflake problem”</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42334" y="2095581"/>
            <a:ext cx="4694566" cy="3520924"/>
          </a:xfrm>
          <a:prstGeom prst="rect">
            <a:avLst/>
          </a:prstGeom>
        </p:spPr>
      </p:pic>
      <p:sp>
        <p:nvSpPr>
          <p:cNvPr id="5" name="TextBox 4"/>
          <p:cNvSpPr txBox="1"/>
          <p:nvPr/>
        </p:nvSpPr>
        <p:spPr>
          <a:xfrm>
            <a:off x="4576771" y="1508759"/>
            <a:ext cx="3938579" cy="1323439"/>
          </a:xfrm>
          <a:prstGeom prst="rect">
            <a:avLst/>
          </a:prstGeom>
          <a:noFill/>
        </p:spPr>
        <p:txBody>
          <a:bodyPr wrap="none" rtlCol="0">
            <a:spAutoFit/>
          </a:bodyPr>
          <a:lstStyle/>
          <a:p>
            <a:r>
              <a:rPr lang="en-US" sz="2000" dirty="0"/>
              <a:t>No two people are the same</a:t>
            </a:r>
          </a:p>
          <a:p>
            <a:r>
              <a:rPr lang="en-US" sz="2000" dirty="0"/>
              <a:t>No two events are the same</a:t>
            </a:r>
          </a:p>
          <a:p>
            <a:r>
              <a:rPr lang="en-US" sz="2000" dirty="0"/>
              <a:t>No two objects are the same</a:t>
            </a:r>
          </a:p>
          <a:p>
            <a:r>
              <a:rPr lang="en-US" sz="2000" dirty="0"/>
              <a:t>Nothing is the </a:t>
            </a:r>
            <a:r>
              <a:rPr lang="en-US" sz="2000" i="1" u="sng" dirty="0"/>
              <a:t>same</a:t>
            </a:r>
            <a:r>
              <a:rPr lang="en-US" sz="2000" dirty="0"/>
              <a:t> as anything else</a:t>
            </a:r>
          </a:p>
        </p:txBody>
      </p:sp>
    </p:spTree>
    <p:extLst>
      <p:ext uri="{BB962C8B-B14F-4D97-AF65-F5344CB8AC3E}">
        <p14:creationId xmlns:p14="http://schemas.microsoft.com/office/powerpoint/2010/main" val="975310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snowflake problem”</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42334" y="2095581"/>
            <a:ext cx="4694566" cy="3520924"/>
          </a:xfrm>
          <a:prstGeom prst="rect">
            <a:avLst/>
          </a:prstGeom>
        </p:spPr>
      </p:pic>
      <p:sp>
        <p:nvSpPr>
          <p:cNvPr id="5" name="TextBox 4"/>
          <p:cNvSpPr txBox="1"/>
          <p:nvPr/>
        </p:nvSpPr>
        <p:spPr>
          <a:xfrm>
            <a:off x="4576771" y="1508759"/>
            <a:ext cx="3938579" cy="1323439"/>
          </a:xfrm>
          <a:prstGeom prst="rect">
            <a:avLst/>
          </a:prstGeom>
          <a:noFill/>
        </p:spPr>
        <p:txBody>
          <a:bodyPr wrap="none" rtlCol="0">
            <a:spAutoFit/>
          </a:bodyPr>
          <a:lstStyle/>
          <a:p>
            <a:r>
              <a:rPr lang="en-US" sz="2000" dirty="0"/>
              <a:t>No two people are the same</a:t>
            </a:r>
          </a:p>
          <a:p>
            <a:r>
              <a:rPr lang="en-US" sz="2000" dirty="0"/>
              <a:t>No two events are the same</a:t>
            </a:r>
          </a:p>
          <a:p>
            <a:r>
              <a:rPr lang="en-US" sz="2000" dirty="0"/>
              <a:t>No two objects are the same</a:t>
            </a:r>
          </a:p>
          <a:p>
            <a:r>
              <a:rPr lang="en-US" sz="2000" dirty="0"/>
              <a:t>Nothing is the </a:t>
            </a:r>
            <a:r>
              <a:rPr lang="en-US" sz="2000" i="1" u="sng" dirty="0"/>
              <a:t>same</a:t>
            </a:r>
            <a:r>
              <a:rPr lang="en-US" sz="2000" dirty="0"/>
              <a:t> as anything else</a:t>
            </a:r>
          </a:p>
        </p:txBody>
      </p:sp>
      <p:sp>
        <p:nvSpPr>
          <p:cNvPr id="6" name="TextBox 5"/>
          <p:cNvSpPr txBox="1"/>
          <p:nvPr/>
        </p:nvSpPr>
        <p:spPr>
          <a:xfrm>
            <a:off x="4572000" y="3987037"/>
            <a:ext cx="3006572" cy="2246769"/>
          </a:xfrm>
          <a:prstGeom prst="rect">
            <a:avLst/>
          </a:prstGeom>
          <a:noFill/>
        </p:spPr>
        <p:txBody>
          <a:bodyPr wrap="square" rtlCol="0">
            <a:spAutoFit/>
          </a:bodyPr>
          <a:lstStyle/>
          <a:p>
            <a:r>
              <a:rPr lang="en-US" sz="2000" dirty="0"/>
              <a:t>Why believe anything at all about the world or the future then? </a:t>
            </a:r>
          </a:p>
          <a:p>
            <a:endParaRPr lang="en-US" sz="2000" dirty="0"/>
          </a:p>
          <a:p>
            <a:r>
              <a:rPr lang="en-US" sz="2000" dirty="0"/>
              <a:t>What’s the point of guesses or predictions if everything is unique?</a:t>
            </a:r>
          </a:p>
        </p:txBody>
      </p:sp>
    </p:spTree>
    <p:extLst>
      <p:ext uri="{BB962C8B-B14F-4D97-AF65-F5344CB8AC3E}">
        <p14:creationId xmlns:p14="http://schemas.microsoft.com/office/powerpoint/2010/main" val="1127841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things </a:t>
            </a:r>
            <a:r>
              <a:rPr lang="en-US" i="1" dirty="0"/>
              <a:t>are</a:t>
            </a:r>
            <a:r>
              <a:rPr lang="en-US" dirty="0"/>
              <a:t> similar?</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42334" y="2095581"/>
            <a:ext cx="4694566" cy="3520924"/>
          </a:xfrm>
          <a:prstGeom prst="rect">
            <a:avLst/>
          </a:prstGeom>
        </p:spPr>
      </p:pic>
      <p:pic>
        <p:nvPicPr>
          <p:cNvPr id="4" name="Picture 3"/>
          <p:cNvPicPr>
            <a:picLocks noChangeAspect="1"/>
          </p:cNvPicPr>
          <p:nvPr/>
        </p:nvPicPr>
        <p:blipFill>
          <a:blip r:embed="rId3"/>
          <a:stretch>
            <a:fillRect/>
          </a:stretch>
        </p:blipFill>
        <p:spPr>
          <a:xfrm>
            <a:off x="4495800" y="1508759"/>
            <a:ext cx="3112968" cy="2331721"/>
          </a:xfrm>
          <a:prstGeom prst="rect">
            <a:avLst/>
          </a:prstGeom>
        </p:spPr>
      </p:pic>
      <p:pic>
        <p:nvPicPr>
          <p:cNvPr id="7" name="Picture 6"/>
          <p:cNvPicPr>
            <a:picLocks noChangeAspect="1"/>
          </p:cNvPicPr>
          <p:nvPr/>
        </p:nvPicPr>
        <p:blipFill>
          <a:blip r:embed="rId4"/>
          <a:stretch>
            <a:fillRect/>
          </a:stretch>
        </p:blipFill>
        <p:spPr>
          <a:xfrm>
            <a:off x="4495800" y="3889650"/>
            <a:ext cx="3112968" cy="2331721"/>
          </a:xfrm>
          <a:prstGeom prst="rect">
            <a:avLst/>
          </a:prstGeom>
        </p:spPr>
      </p:pic>
    </p:spTree>
    <p:extLst>
      <p:ext uri="{BB962C8B-B14F-4D97-AF65-F5344CB8AC3E}">
        <p14:creationId xmlns:p14="http://schemas.microsoft.com/office/powerpoint/2010/main" val="648521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17456" y="1759480"/>
            <a:ext cx="4824536" cy="43121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“Similarity, is fundamental for learning, knowledge and thought, for only our sense of similarity allows us to order things into kinds so that these can function as stimulus meanings. Reasonable expectation depends on the similarity of circumstances and on our tendency to expect that similar causes will have similar effects” </a:t>
            </a:r>
            <a:endParaRPr lang="en-AU" sz="2400" dirty="0"/>
          </a:p>
          <a:p>
            <a:pPr marL="0" indent="0">
              <a:buFont typeface="Arial" panose="020B0604020202020204" pitchFamily="34" charset="0"/>
              <a:buNone/>
            </a:pPr>
            <a:endParaRPr lang="en-AU" sz="2400" dirty="0"/>
          </a:p>
          <a:p>
            <a:pPr marL="0" indent="0">
              <a:buNone/>
            </a:pPr>
            <a:r>
              <a:rPr lang="en-AU" sz="2400" dirty="0"/>
              <a:t>- Willard Van </a:t>
            </a:r>
            <a:r>
              <a:rPr lang="en-AU" sz="2400" dirty="0" err="1"/>
              <a:t>Orman</a:t>
            </a:r>
            <a:r>
              <a:rPr lang="en-AU" sz="2400" dirty="0"/>
              <a:t> Quine,1969</a:t>
            </a:r>
          </a:p>
        </p:txBody>
      </p:sp>
      <p:pic>
        <p:nvPicPr>
          <p:cNvPr id="3" name="Picture 2"/>
          <p:cNvPicPr>
            <a:picLocks noChangeAspect="1"/>
          </p:cNvPicPr>
          <p:nvPr/>
        </p:nvPicPr>
        <p:blipFill>
          <a:blip r:embed="rId2"/>
          <a:stretch>
            <a:fillRect/>
          </a:stretch>
        </p:blipFill>
        <p:spPr>
          <a:xfrm>
            <a:off x="5634600" y="1645920"/>
            <a:ext cx="3209850" cy="3265192"/>
          </a:xfrm>
          <a:prstGeom prst="rect">
            <a:avLst/>
          </a:prstGeom>
        </p:spPr>
      </p:pic>
    </p:spTree>
    <p:extLst>
      <p:ext uri="{BB962C8B-B14F-4D97-AF65-F5344CB8AC3E}">
        <p14:creationId xmlns:p14="http://schemas.microsoft.com/office/powerpoint/2010/main" val="1413949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17456" y="1759480"/>
            <a:ext cx="4824536" cy="43121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lumMod val="75000"/>
                  </a:schemeClr>
                </a:solidFill>
              </a:rPr>
              <a:t>“Similarity, is fundamental for learning, knowledge and thought, for only</a:t>
            </a:r>
            <a:r>
              <a:rPr lang="en-US" sz="2400" dirty="0"/>
              <a:t> our sense of similarity allows us to order things into kinds so that these can function as stimulus meanings. </a:t>
            </a:r>
            <a:r>
              <a:rPr lang="en-US" sz="2400" dirty="0">
                <a:solidFill>
                  <a:schemeClr val="bg1">
                    <a:lumMod val="75000"/>
                  </a:schemeClr>
                </a:solidFill>
              </a:rPr>
              <a:t>Reasonable expectation depends on the similarity of circumstances and on our tendency to expect that similar causes will have similar effects” </a:t>
            </a:r>
            <a:endParaRPr lang="en-AU" sz="2400" dirty="0">
              <a:solidFill>
                <a:schemeClr val="bg1">
                  <a:lumMod val="75000"/>
                </a:schemeClr>
              </a:solidFill>
            </a:endParaRPr>
          </a:p>
          <a:p>
            <a:pPr marL="0" indent="0">
              <a:buFont typeface="Arial" panose="020B0604020202020204" pitchFamily="34" charset="0"/>
              <a:buNone/>
            </a:pPr>
            <a:endParaRPr lang="en-AU" sz="2400" dirty="0"/>
          </a:p>
        </p:txBody>
      </p:sp>
      <p:cxnSp>
        <p:nvCxnSpPr>
          <p:cNvPr id="5" name="Straight Arrow Connector 4"/>
          <p:cNvCxnSpPr/>
          <p:nvPr/>
        </p:nvCxnSpPr>
        <p:spPr>
          <a:xfrm flipV="1">
            <a:off x="5238936" y="2237032"/>
            <a:ext cx="640080" cy="765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238936" y="3160361"/>
            <a:ext cx="640080" cy="86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78880" y="2237031"/>
            <a:ext cx="2499359" cy="923330"/>
          </a:xfrm>
          <a:prstGeom prst="rect">
            <a:avLst/>
          </a:prstGeom>
          <a:noFill/>
        </p:spPr>
        <p:txBody>
          <a:bodyPr wrap="square" rtlCol="0">
            <a:spAutoFit/>
          </a:bodyPr>
          <a:lstStyle/>
          <a:p>
            <a:r>
              <a:rPr lang="en-US" dirty="0"/>
              <a:t>These similar things are grouped into a category called “tomato”</a:t>
            </a:r>
          </a:p>
        </p:txBody>
      </p:sp>
      <p:pic>
        <p:nvPicPr>
          <p:cNvPr id="12" name="Picture 11"/>
          <p:cNvPicPr>
            <a:picLocks noChangeAspect="1"/>
          </p:cNvPicPr>
          <p:nvPr/>
        </p:nvPicPr>
        <p:blipFill>
          <a:blip r:embed="rId2"/>
          <a:stretch>
            <a:fillRect/>
          </a:stretch>
        </p:blipFill>
        <p:spPr>
          <a:xfrm>
            <a:off x="6055181" y="4023360"/>
            <a:ext cx="2343805" cy="1757854"/>
          </a:xfrm>
          <a:prstGeom prst="rect">
            <a:avLst/>
          </a:prstGeom>
        </p:spPr>
      </p:pic>
      <p:pic>
        <p:nvPicPr>
          <p:cNvPr id="13" name="Picture 12"/>
          <p:cNvPicPr>
            <a:picLocks noChangeAspect="1"/>
          </p:cNvPicPr>
          <p:nvPr/>
        </p:nvPicPr>
        <p:blipFill>
          <a:blip r:embed="rId3"/>
          <a:stretch>
            <a:fillRect/>
          </a:stretch>
        </p:blipFill>
        <p:spPr>
          <a:xfrm>
            <a:off x="5879016" y="244327"/>
            <a:ext cx="2696137" cy="1827053"/>
          </a:xfrm>
          <a:prstGeom prst="rect">
            <a:avLst/>
          </a:prstGeom>
        </p:spPr>
      </p:pic>
      <p:sp>
        <p:nvSpPr>
          <p:cNvPr id="15" name="TextBox 14"/>
          <p:cNvSpPr txBox="1"/>
          <p:nvPr/>
        </p:nvSpPr>
        <p:spPr>
          <a:xfrm>
            <a:off x="4190999" y="5844853"/>
            <a:ext cx="4587240" cy="646331"/>
          </a:xfrm>
          <a:prstGeom prst="rect">
            <a:avLst/>
          </a:prstGeom>
          <a:noFill/>
        </p:spPr>
        <p:txBody>
          <a:bodyPr wrap="square" rtlCol="0">
            <a:spAutoFit/>
          </a:bodyPr>
          <a:lstStyle/>
          <a:p>
            <a:r>
              <a:rPr lang="en-US" dirty="0"/>
              <a:t>“Cricket balls” form a different category that means something rather different to us</a:t>
            </a:r>
          </a:p>
        </p:txBody>
      </p:sp>
    </p:spTree>
    <p:extLst>
      <p:ext uri="{BB962C8B-B14F-4D97-AF65-F5344CB8AC3E}">
        <p14:creationId xmlns:p14="http://schemas.microsoft.com/office/powerpoint/2010/main" val="909837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17456" y="1759480"/>
            <a:ext cx="4824536" cy="43121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lumMod val="75000"/>
                  </a:schemeClr>
                </a:solidFill>
              </a:rPr>
              <a:t>“Similarity, is fundamental for learning, knowledge and thought, for only</a:t>
            </a:r>
            <a:r>
              <a:rPr lang="en-US" sz="2400" dirty="0"/>
              <a:t> </a:t>
            </a:r>
            <a:r>
              <a:rPr lang="en-US" sz="2400" dirty="0">
                <a:solidFill>
                  <a:schemeClr val="bg1">
                    <a:lumMod val="75000"/>
                  </a:schemeClr>
                </a:solidFill>
              </a:rPr>
              <a:t>our sense of similarity allows us to order things into kinds so that these can function as stimulus meanings. </a:t>
            </a:r>
            <a:r>
              <a:rPr lang="en-US" sz="2400" dirty="0"/>
              <a:t>Reasonable expectation depends on the similarity of circumstances and on our tendency to expect that similar causes will have similar effects</a:t>
            </a:r>
            <a:r>
              <a:rPr lang="en-US" sz="2400" dirty="0">
                <a:solidFill>
                  <a:schemeClr val="bg1">
                    <a:lumMod val="75000"/>
                  </a:schemeClr>
                </a:solidFill>
              </a:rPr>
              <a:t>” </a:t>
            </a:r>
            <a:endParaRPr lang="en-AU" sz="2400" dirty="0">
              <a:solidFill>
                <a:schemeClr val="bg1">
                  <a:lumMod val="75000"/>
                </a:schemeClr>
              </a:solidFill>
            </a:endParaRPr>
          </a:p>
          <a:p>
            <a:pPr marL="0" indent="0">
              <a:buFont typeface="Arial" panose="020B0604020202020204" pitchFamily="34" charset="0"/>
              <a:buNone/>
            </a:pPr>
            <a:endParaRPr lang="en-AU" sz="2400" dirty="0"/>
          </a:p>
        </p:txBody>
      </p:sp>
      <p:cxnSp>
        <p:nvCxnSpPr>
          <p:cNvPr id="5" name="Straight Arrow Connector 4"/>
          <p:cNvCxnSpPr/>
          <p:nvPr/>
        </p:nvCxnSpPr>
        <p:spPr>
          <a:xfrm flipV="1">
            <a:off x="5238936" y="2237032"/>
            <a:ext cx="640080" cy="765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238936" y="3160361"/>
            <a:ext cx="640080" cy="86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324600" y="2080840"/>
            <a:ext cx="2499359" cy="369332"/>
          </a:xfrm>
          <a:prstGeom prst="rect">
            <a:avLst/>
          </a:prstGeom>
          <a:noFill/>
        </p:spPr>
        <p:txBody>
          <a:bodyPr wrap="square" rtlCol="0">
            <a:spAutoFit/>
          </a:bodyPr>
          <a:lstStyle/>
          <a:p>
            <a:r>
              <a:rPr lang="en-US" dirty="0" err="1"/>
              <a:t>Tomatos</a:t>
            </a:r>
            <a:r>
              <a:rPr lang="en-US" dirty="0"/>
              <a:t> are tasty</a:t>
            </a:r>
          </a:p>
        </p:txBody>
      </p:sp>
      <p:pic>
        <p:nvPicPr>
          <p:cNvPr id="12" name="Picture 11"/>
          <p:cNvPicPr>
            <a:picLocks noChangeAspect="1"/>
          </p:cNvPicPr>
          <p:nvPr/>
        </p:nvPicPr>
        <p:blipFill>
          <a:blip r:embed="rId2"/>
          <a:stretch>
            <a:fillRect/>
          </a:stretch>
        </p:blipFill>
        <p:spPr>
          <a:xfrm>
            <a:off x="6055181" y="4023360"/>
            <a:ext cx="2343805" cy="1757854"/>
          </a:xfrm>
          <a:prstGeom prst="rect">
            <a:avLst/>
          </a:prstGeom>
        </p:spPr>
      </p:pic>
      <p:pic>
        <p:nvPicPr>
          <p:cNvPr id="13" name="Picture 12"/>
          <p:cNvPicPr>
            <a:picLocks noChangeAspect="1"/>
          </p:cNvPicPr>
          <p:nvPr/>
        </p:nvPicPr>
        <p:blipFill>
          <a:blip r:embed="rId3"/>
          <a:stretch>
            <a:fillRect/>
          </a:stretch>
        </p:blipFill>
        <p:spPr>
          <a:xfrm>
            <a:off x="5879016" y="244327"/>
            <a:ext cx="2696137" cy="1827053"/>
          </a:xfrm>
          <a:prstGeom prst="rect">
            <a:avLst/>
          </a:prstGeom>
        </p:spPr>
      </p:pic>
      <p:sp>
        <p:nvSpPr>
          <p:cNvPr id="15" name="TextBox 14"/>
          <p:cNvSpPr txBox="1"/>
          <p:nvPr/>
        </p:nvSpPr>
        <p:spPr>
          <a:xfrm>
            <a:off x="5879016" y="5790674"/>
            <a:ext cx="2727961" cy="369332"/>
          </a:xfrm>
          <a:prstGeom prst="rect">
            <a:avLst/>
          </a:prstGeom>
          <a:noFill/>
        </p:spPr>
        <p:txBody>
          <a:bodyPr wrap="square" rtlCol="0">
            <a:spAutoFit/>
          </a:bodyPr>
          <a:lstStyle/>
          <a:p>
            <a:r>
              <a:rPr lang="en-US"/>
              <a:t>Cricket balls are not tasty</a:t>
            </a:r>
            <a:endParaRPr lang="en-US" dirty="0"/>
          </a:p>
        </p:txBody>
      </p:sp>
    </p:spTree>
    <p:extLst>
      <p:ext uri="{BB962C8B-B14F-4D97-AF65-F5344CB8AC3E}">
        <p14:creationId xmlns:p14="http://schemas.microsoft.com/office/powerpoint/2010/main" val="22552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70746" y="4729845"/>
            <a:ext cx="2752128" cy="1548072"/>
          </a:xfrm>
          <a:prstGeom prst="rect">
            <a:avLst/>
          </a:prstGeom>
        </p:spPr>
      </p:pic>
      <p:sp>
        <p:nvSpPr>
          <p:cNvPr id="4" name="Content Placeholder 2"/>
          <p:cNvSpPr txBox="1">
            <a:spLocks/>
          </p:cNvSpPr>
          <p:nvPr/>
        </p:nvSpPr>
        <p:spPr>
          <a:xfrm>
            <a:off x="517456" y="1759480"/>
            <a:ext cx="4405418" cy="43121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400" dirty="0"/>
              <a:t>Although I’ve never seen this particular tomato before, it is probably like other tomatoes I have eaten and so is edible..”</a:t>
            </a:r>
          </a:p>
          <a:p>
            <a:pPr marL="0" indent="0">
              <a:buNone/>
            </a:pPr>
            <a:r>
              <a:rPr lang="en-AU" sz="2400" dirty="0"/>
              <a:t>- Greg Murphy 2002</a:t>
            </a:r>
          </a:p>
        </p:txBody>
      </p:sp>
      <p:pic>
        <p:nvPicPr>
          <p:cNvPr id="3" name="Picture 2"/>
          <p:cNvPicPr>
            <a:picLocks noChangeAspect="1"/>
          </p:cNvPicPr>
          <p:nvPr/>
        </p:nvPicPr>
        <p:blipFill>
          <a:blip r:embed="rId3"/>
          <a:stretch>
            <a:fillRect/>
          </a:stretch>
        </p:blipFill>
        <p:spPr>
          <a:xfrm>
            <a:off x="1195245" y="4043793"/>
            <a:ext cx="1743739" cy="2022738"/>
          </a:xfrm>
          <a:prstGeom prst="rect">
            <a:avLst/>
          </a:prstGeom>
        </p:spPr>
      </p:pic>
      <p:sp>
        <p:nvSpPr>
          <p:cNvPr id="5" name="TextBox 4"/>
          <p:cNvSpPr txBox="1"/>
          <p:nvPr/>
        </p:nvSpPr>
        <p:spPr>
          <a:xfrm>
            <a:off x="5922334" y="6093306"/>
            <a:ext cx="3072810" cy="646331"/>
          </a:xfrm>
          <a:prstGeom prst="rect">
            <a:avLst/>
          </a:prstGeom>
          <a:noFill/>
        </p:spPr>
        <p:txBody>
          <a:bodyPr wrap="square" rtlCol="0">
            <a:spAutoFit/>
          </a:bodyPr>
          <a:lstStyle/>
          <a:p>
            <a:r>
              <a:rPr lang="en-US" dirty="0"/>
              <a:t>(Marcus Taft’s lectures will talk more about these ideas)</a:t>
            </a:r>
          </a:p>
        </p:txBody>
      </p:sp>
      <p:pic>
        <p:nvPicPr>
          <p:cNvPr id="6" name="Picture 5"/>
          <p:cNvPicPr>
            <a:picLocks noChangeAspect="1"/>
          </p:cNvPicPr>
          <p:nvPr/>
        </p:nvPicPr>
        <p:blipFill>
          <a:blip r:embed="rId4"/>
          <a:stretch>
            <a:fillRect/>
          </a:stretch>
        </p:blipFill>
        <p:spPr>
          <a:xfrm>
            <a:off x="7155236" y="4555591"/>
            <a:ext cx="1988764" cy="1516025"/>
          </a:xfrm>
          <a:prstGeom prst="rect">
            <a:avLst/>
          </a:prstGeom>
        </p:spPr>
      </p:pic>
      <p:sp>
        <p:nvSpPr>
          <p:cNvPr id="7" name="Rectangle 6"/>
          <p:cNvSpPr/>
          <p:nvPr/>
        </p:nvSpPr>
        <p:spPr>
          <a:xfrm>
            <a:off x="5816009" y="4555591"/>
            <a:ext cx="3179135" cy="21840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37814" y="1461748"/>
            <a:ext cx="3487479" cy="2324986"/>
          </a:xfrm>
          <a:prstGeom prst="rect">
            <a:avLst/>
          </a:prstGeom>
        </p:spPr>
      </p:pic>
    </p:spTree>
    <p:extLst>
      <p:ext uri="{BB962C8B-B14F-4D97-AF65-F5344CB8AC3E}">
        <p14:creationId xmlns:p14="http://schemas.microsoft.com/office/powerpoint/2010/main" val="49755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a:t>
            </a:r>
          </a:p>
        </p:txBody>
      </p:sp>
      <p:sp>
        <p:nvSpPr>
          <p:cNvPr id="3" name="Content Placeholder 2"/>
          <p:cNvSpPr>
            <a:spLocks noGrp="1"/>
          </p:cNvSpPr>
          <p:nvPr>
            <p:ph idx="1"/>
          </p:nvPr>
        </p:nvSpPr>
        <p:spPr>
          <a:xfrm>
            <a:off x="628650" y="1767840"/>
            <a:ext cx="7886700" cy="4409123"/>
          </a:xfrm>
        </p:spPr>
        <p:txBody>
          <a:bodyPr/>
          <a:lstStyle/>
          <a:p>
            <a:r>
              <a:rPr lang="en-US" dirty="0"/>
              <a:t>Introduction to similarity</a:t>
            </a:r>
          </a:p>
          <a:p>
            <a:r>
              <a:rPr lang="en-US" dirty="0"/>
              <a:t>Simple theories of similarity</a:t>
            </a:r>
          </a:p>
          <a:p>
            <a:pPr lvl="1"/>
            <a:r>
              <a:rPr lang="en-US" dirty="0"/>
              <a:t>Geometric models</a:t>
            </a:r>
          </a:p>
          <a:p>
            <a:pPr lvl="1"/>
            <a:r>
              <a:rPr lang="en-US" dirty="0" err="1"/>
              <a:t>Featural</a:t>
            </a:r>
            <a:r>
              <a:rPr lang="en-US" dirty="0"/>
              <a:t> models</a:t>
            </a:r>
          </a:p>
          <a:p>
            <a:r>
              <a:rPr lang="en-US" dirty="0"/>
              <a:t>Richer theories of similarity</a:t>
            </a:r>
          </a:p>
          <a:p>
            <a:pPr lvl="1"/>
            <a:r>
              <a:rPr lang="en-US" dirty="0"/>
              <a:t>Structure alignment</a:t>
            </a:r>
          </a:p>
          <a:p>
            <a:pPr lvl="1"/>
            <a:r>
              <a:rPr lang="en-US" dirty="0"/>
              <a:t>Stimulus transformation</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4170" y="1536192"/>
            <a:ext cx="3381722" cy="3474720"/>
          </a:xfrm>
          <a:prstGeom prst="rect">
            <a:avLst/>
          </a:prstGeom>
        </p:spPr>
      </p:pic>
      <p:sp>
        <p:nvSpPr>
          <p:cNvPr id="5" name="Rectangle 4"/>
          <p:cNvSpPr/>
          <p:nvPr/>
        </p:nvSpPr>
        <p:spPr>
          <a:xfrm>
            <a:off x="6568428" y="5044078"/>
            <a:ext cx="2207464" cy="369332"/>
          </a:xfrm>
          <a:prstGeom prst="rect">
            <a:avLst/>
          </a:prstGeom>
        </p:spPr>
        <p:txBody>
          <a:bodyPr wrap="none">
            <a:spAutoFit/>
          </a:bodyPr>
          <a:lstStyle/>
          <a:p>
            <a:r>
              <a:rPr lang="en-US" dirty="0">
                <a:solidFill>
                  <a:schemeClr val="bg1">
                    <a:lumMod val="75000"/>
                  </a:schemeClr>
                </a:solidFill>
              </a:rPr>
              <a:t>https://</a:t>
            </a:r>
            <a:r>
              <a:rPr lang="en-US" dirty="0" err="1">
                <a:solidFill>
                  <a:schemeClr val="bg1">
                    <a:lumMod val="75000"/>
                  </a:schemeClr>
                </a:solidFill>
              </a:rPr>
              <a:t>flic.kr</a:t>
            </a:r>
            <a:r>
              <a:rPr lang="en-US" dirty="0">
                <a:solidFill>
                  <a:schemeClr val="bg1">
                    <a:lumMod val="75000"/>
                  </a:schemeClr>
                </a:solidFill>
              </a:rPr>
              <a:t>/p/d5ifKh</a:t>
            </a:r>
          </a:p>
        </p:txBody>
      </p:sp>
    </p:spTree>
    <p:extLst>
      <p:ext uri="{BB962C8B-B14F-4D97-AF65-F5344CB8AC3E}">
        <p14:creationId xmlns:p14="http://schemas.microsoft.com/office/powerpoint/2010/main" val="194537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70746" y="4729845"/>
            <a:ext cx="2752128" cy="1548072"/>
          </a:xfrm>
          <a:prstGeom prst="rect">
            <a:avLst/>
          </a:prstGeom>
        </p:spPr>
      </p:pic>
      <p:pic>
        <p:nvPicPr>
          <p:cNvPr id="3" name="Picture 2"/>
          <p:cNvPicPr>
            <a:picLocks noChangeAspect="1"/>
          </p:cNvPicPr>
          <p:nvPr/>
        </p:nvPicPr>
        <p:blipFill>
          <a:blip r:embed="rId3"/>
          <a:stretch>
            <a:fillRect/>
          </a:stretch>
        </p:blipFill>
        <p:spPr>
          <a:xfrm>
            <a:off x="1195245" y="4043793"/>
            <a:ext cx="1743739" cy="2022738"/>
          </a:xfrm>
          <a:prstGeom prst="rect">
            <a:avLst/>
          </a:prstGeom>
        </p:spPr>
      </p:pic>
      <p:sp>
        <p:nvSpPr>
          <p:cNvPr id="5" name="TextBox 4"/>
          <p:cNvSpPr txBox="1"/>
          <p:nvPr/>
        </p:nvSpPr>
        <p:spPr>
          <a:xfrm>
            <a:off x="4837814" y="4303552"/>
            <a:ext cx="3728130" cy="1200329"/>
          </a:xfrm>
          <a:prstGeom prst="rect">
            <a:avLst/>
          </a:prstGeom>
          <a:noFill/>
        </p:spPr>
        <p:txBody>
          <a:bodyPr wrap="square" rtlCol="0">
            <a:spAutoFit/>
          </a:bodyPr>
          <a:lstStyle/>
          <a:p>
            <a:r>
              <a:rPr lang="en-US" sz="2400" dirty="0"/>
              <a:t>Overall it’s probably a good thing that we use similarity to inform our choices</a:t>
            </a:r>
          </a:p>
        </p:txBody>
      </p:sp>
      <p:pic>
        <p:nvPicPr>
          <p:cNvPr id="10" name="Picture 9"/>
          <p:cNvPicPr>
            <a:picLocks noChangeAspect="1"/>
          </p:cNvPicPr>
          <p:nvPr/>
        </p:nvPicPr>
        <p:blipFill>
          <a:blip r:embed="rId4"/>
          <a:stretch>
            <a:fillRect/>
          </a:stretch>
        </p:blipFill>
        <p:spPr>
          <a:xfrm>
            <a:off x="1445659" y="1441978"/>
            <a:ext cx="3126341" cy="234475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37814" y="1461748"/>
            <a:ext cx="3487479" cy="2324986"/>
          </a:xfrm>
          <a:prstGeom prst="rect">
            <a:avLst/>
          </a:prstGeom>
        </p:spPr>
      </p:pic>
    </p:spTree>
    <p:extLst>
      <p:ext uri="{BB962C8B-B14F-4D97-AF65-F5344CB8AC3E}">
        <p14:creationId xmlns:p14="http://schemas.microsoft.com/office/powerpoint/2010/main" val="758243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52" y="2640495"/>
            <a:ext cx="7886700" cy="841882"/>
          </a:xfrm>
        </p:spPr>
        <p:txBody>
          <a:bodyPr>
            <a:normAutofit/>
          </a:bodyPr>
          <a:lstStyle/>
          <a:p>
            <a:r>
              <a:rPr lang="en-US" dirty="0"/>
              <a:t>How do we measure similarity?</a:t>
            </a:r>
          </a:p>
        </p:txBody>
      </p:sp>
    </p:spTree>
    <p:extLst>
      <p:ext uri="{BB962C8B-B14F-4D97-AF65-F5344CB8AC3E}">
        <p14:creationId xmlns:p14="http://schemas.microsoft.com/office/powerpoint/2010/main" val="1827235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a:xfrm>
            <a:off x="628650" y="1536193"/>
            <a:ext cx="7886700" cy="2609088"/>
          </a:xfrm>
        </p:spPr>
        <p:txBody>
          <a:bodyPr/>
          <a:lstStyle/>
          <a:p>
            <a:r>
              <a:rPr lang="en-US" i="1" dirty="0"/>
              <a:t>Confusability</a:t>
            </a:r>
            <a:r>
              <a:rPr lang="en-US" dirty="0"/>
              <a:t>: probability of mistaking A for B</a:t>
            </a:r>
          </a:p>
        </p:txBody>
      </p:sp>
    </p:spTree>
    <p:extLst>
      <p:ext uri="{BB962C8B-B14F-4D97-AF65-F5344CB8AC3E}">
        <p14:creationId xmlns:p14="http://schemas.microsoft.com/office/powerpoint/2010/main" val="993688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a:xfrm>
            <a:off x="628650" y="1536193"/>
            <a:ext cx="7886700" cy="2609088"/>
          </a:xfrm>
        </p:spPr>
        <p:txBody>
          <a:bodyPr/>
          <a:lstStyle/>
          <a:p>
            <a:r>
              <a:rPr lang="en-US" i="1" dirty="0"/>
              <a:t>Confusability</a:t>
            </a:r>
            <a:r>
              <a:rPr lang="en-US" dirty="0"/>
              <a:t>: probability of mistaking A for B</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717040" y="2948940"/>
            <a:ext cx="5117053" cy="2125980"/>
          </a:xfrm>
          <a:prstGeom prst="rect">
            <a:avLst/>
          </a:prstGeom>
        </p:spPr>
      </p:pic>
      <p:sp>
        <p:nvSpPr>
          <p:cNvPr id="9" name="Rectangle 8"/>
          <p:cNvSpPr/>
          <p:nvPr/>
        </p:nvSpPr>
        <p:spPr>
          <a:xfrm>
            <a:off x="5197418" y="2560320"/>
            <a:ext cx="3474142" cy="3322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191" y="2840737"/>
            <a:ext cx="3630352" cy="2261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064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a:xfrm>
            <a:off x="628650" y="1536193"/>
            <a:ext cx="7886700" cy="2609088"/>
          </a:xfrm>
        </p:spPr>
        <p:txBody>
          <a:bodyPr/>
          <a:lstStyle/>
          <a:p>
            <a:r>
              <a:rPr lang="en-US" i="1" dirty="0"/>
              <a:t>Confusability</a:t>
            </a:r>
            <a:r>
              <a:rPr lang="en-US" dirty="0"/>
              <a:t>: probability of mistaking A for B</a:t>
            </a:r>
          </a:p>
        </p:txBody>
      </p:sp>
      <p:sp>
        <p:nvSpPr>
          <p:cNvPr id="9" name="Rectangle 8"/>
          <p:cNvSpPr/>
          <p:nvPr/>
        </p:nvSpPr>
        <p:spPr>
          <a:xfrm>
            <a:off x="5197418" y="2560320"/>
            <a:ext cx="3474142" cy="3322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191" y="2840737"/>
            <a:ext cx="3474142" cy="2261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501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a:xfrm>
            <a:off x="628650" y="1536193"/>
            <a:ext cx="7886700" cy="2609088"/>
          </a:xfrm>
        </p:spPr>
        <p:txBody>
          <a:bodyPr/>
          <a:lstStyle/>
          <a:p>
            <a:r>
              <a:rPr lang="en-US" i="1" dirty="0"/>
              <a:t>Confusability</a:t>
            </a:r>
            <a:r>
              <a:rPr lang="en-US" dirty="0"/>
              <a:t>: probability of mistaking A for B</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3055620"/>
            <a:ext cx="5117053" cy="2125980"/>
          </a:xfrm>
          <a:prstGeom prst="rect">
            <a:avLst/>
          </a:prstGeom>
        </p:spPr>
      </p:pic>
      <p:sp>
        <p:nvSpPr>
          <p:cNvPr id="6" name="Rectangle 5"/>
          <p:cNvSpPr/>
          <p:nvPr/>
        </p:nvSpPr>
        <p:spPr>
          <a:xfrm>
            <a:off x="0" y="2644063"/>
            <a:ext cx="3459480" cy="259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41320" y="5295376"/>
            <a:ext cx="2703304" cy="369332"/>
          </a:xfrm>
          <a:prstGeom prst="rect">
            <a:avLst/>
          </a:prstGeom>
          <a:noFill/>
        </p:spPr>
        <p:txBody>
          <a:bodyPr wrap="none" rtlCol="0">
            <a:spAutoFit/>
          </a:bodyPr>
          <a:lstStyle/>
          <a:p>
            <a:r>
              <a:rPr lang="en-US"/>
              <a:t>Is this the picture you saw?</a:t>
            </a:r>
          </a:p>
        </p:txBody>
      </p:sp>
    </p:spTree>
    <p:extLst>
      <p:ext uri="{BB962C8B-B14F-4D97-AF65-F5344CB8AC3E}">
        <p14:creationId xmlns:p14="http://schemas.microsoft.com/office/powerpoint/2010/main" val="1214520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a:xfrm>
            <a:off x="628650" y="1536193"/>
            <a:ext cx="7886700" cy="2609088"/>
          </a:xfrm>
        </p:spPr>
        <p:txBody>
          <a:bodyPr/>
          <a:lstStyle/>
          <a:p>
            <a:r>
              <a:rPr lang="en-US" i="1" dirty="0"/>
              <a:t>Confusability</a:t>
            </a:r>
            <a:r>
              <a:rPr lang="en-US" dirty="0"/>
              <a:t>: probability of mistaking A for B</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874520" y="2964180"/>
            <a:ext cx="5117053" cy="2125980"/>
          </a:xfrm>
          <a:prstGeom prst="rect">
            <a:avLst/>
          </a:prstGeom>
        </p:spPr>
      </p:pic>
      <p:sp>
        <p:nvSpPr>
          <p:cNvPr id="8" name="TextBox 7"/>
          <p:cNvSpPr txBox="1"/>
          <p:nvPr/>
        </p:nvSpPr>
        <p:spPr>
          <a:xfrm>
            <a:off x="2713032" y="5250102"/>
            <a:ext cx="3717936" cy="646331"/>
          </a:xfrm>
          <a:prstGeom prst="rect">
            <a:avLst/>
          </a:prstGeom>
          <a:noFill/>
        </p:spPr>
        <p:txBody>
          <a:bodyPr wrap="square" rtlCol="0">
            <a:spAutoFit/>
          </a:bodyPr>
          <a:lstStyle/>
          <a:p>
            <a:r>
              <a:rPr lang="en-US" dirty="0"/>
              <a:t>A mistaken identity is a “confusion” and occurs for more similar items</a:t>
            </a:r>
          </a:p>
        </p:txBody>
      </p:sp>
    </p:spTree>
    <p:extLst>
      <p:ext uri="{BB962C8B-B14F-4D97-AF65-F5344CB8AC3E}">
        <p14:creationId xmlns:p14="http://schemas.microsoft.com/office/powerpoint/2010/main" val="33407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a:xfrm>
            <a:off x="628650" y="1536193"/>
            <a:ext cx="7886700" cy="2609088"/>
          </a:xfrm>
        </p:spPr>
        <p:txBody>
          <a:bodyPr/>
          <a:lstStyle/>
          <a:p>
            <a:r>
              <a:rPr lang="en-US" i="1" dirty="0">
                <a:solidFill>
                  <a:schemeClr val="bg1">
                    <a:lumMod val="75000"/>
                  </a:schemeClr>
                </a:solidFill>
              </a:rPr>
              <a:t>Confusability</a:t>
            </a:r>
            <a:r>
              <a:rPr lang="en-US" dirty="0">
                <a:solidFill>
                  <a:schemeClr val="bg1">
                    <a:lumMod val="75000"/>
                  </a:schemeClr>
                </a:solidFill>
              </a:rPr>
              <a:t>: probability of mistaking A for B</a:t>
            </a:r>
          </a:p>
          <a:p>
            <a:r>
              <a:rPr lang="en-US" i="1" dirty="0"/>
              <a:t>Reaction time</a:t>
            </a:r>
            <a:r>
              <a:rPr lang="en-US" dirty="0"/>
              <a:t>: time taken to distinguish A from B</a:t>
            </a:r>
          </a:p>
        </p:txBody>
      </p:sp>
    </p:spTree>
    <p:extLst>
      <p:ext uri="{BB962C8B-B14F-4D97-AF65-F5344CB8AC3E}">
        <p14:creationId xmlns:p14="http://schemas.microsoft.com/office/powerpoint/2010/main" val="1246843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a:xfrm>
            <a:off x="628650" y="1536193"/>
            <a:ext cx="7886700" cy="2609088"/>
          </a:xfrm>
        </p:spPr>
        <p:txBody>
          <a:bodyPr/>
          <a:lstStyle/>
          <a:p>
            <a:r>
              <a:rPr lang="en-US" i="1" dirty="0">
                <a:solidFill>
                  <a:schemeClr val="bg1">
                    <a:lumMod val="75000"/>
                  </a:schemeClr>
                </a:solidFill>
              </a:rPr>
              <a:t>Confusability</a:t>
            </a:r>
            <a:r>
              <a:rPr lang="en-US" dirty="0">
                <a:solidFill>
                  <a:schemeClr val="bg1">
                    <a:lumMod val="75000"/>
                  </a:schemeClr>
                </a:solidFill>
              </a:rPr>
              <a:t>: probability of mistaking A for B</a:t>
            </a:r>
          </a:p>
          <a:p>
            <a:r>
              <a:rPr lang="en-US" i="1" dirty="0"/>
              <a:t>Reaction time</a:t>
            </a:r>
            <a:r>
              <a:rPr lang="en-US" dirty="0"/>
              <a:t>: time taken to distinguish A from B</a:t>
            </a:r>
          </a:p>
        </p:txBody>
      </p:sp>
      <p:pic>
        <p:nvPicPr>
          <p:cNvPr id="7" name="Picture 6"/>
          <p:cNvPicPr>
            <a:picLocks noChangeAspect="1"/>
          </p:cNvPicPr>
          <p:nvPr/>
        </p:nvPicPr>
        <p:blipFill>
          <a:blip r:embed="rId2"/>
          <a:stretch>
            <a:fillRect/>
          </a:stretch>
        </p:blipFill>
        <p:spPr>
          <a:xfrm>
            <a:off x="1717040" y="3411475"/>
            <a:ext cx="5117053" cy="2125980"/>
          </a:xfrm>
          <a:prstGeom prst="rect">
            <a:avLst/>
          </a:prstGeom>
        </p:spPr>
      </p:pic>
      <p:sp>
        <p:nvSpPr>
          <p:cNvPr id="8" name="Rectangle 7"/>
          <p:cNvSpPr/>
          <p:nvPr/>
        </p:nvSpPr>
        <p:spPr>
          <a:xfrm>
            <a:off x="5182467" y="3179065"/>
            <a:ext cx="1782791" cy="259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63400" y="5651231"/>
            <a:ext cx="3717936" cy="369332"/>
          </a:xfrm>
          <a:prstGeom prst="rect">
            <a:avLst/>
          </a:prstGeom>
          <a:noFill/>
        </p:spPr>
        <p:txBody>
          <a:bodyPr wrap="square" rtlCol="0">
            <a:spAutoFit/>
          </a:bodyPr>
          <a:lstStyle/>
          <a:p>
            <a:r>
              <a:rPr lang="en-US" dirty="0"/>
              <a:t>Dissimilar = Easy = </a:t>
            </a:r>
            <a:r>
              <a:rPr lang="en-US" i="1" dirty="0"/>
              <a:t>Fast</a:t>
            </a:r>
          </a:p>
        </p:txBody>
      </p:sp>
    </p:spTree>
    <p:extLst>
      <p:ext uri="{BB962C8B-B14F-4D97-AF65-F5344CB8AC3E}">
        <p14:creationId xmlns:p14="http://schemas.microsoft.com/office/powerpoint/2010/main" val="359157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a:xfrm>
            <a:off x="628650" y="1536193"/>
            <a:ext cx="7886700" cy="2609088"/>
          </a:xfrm>
        </p:spPr>
        <p:txBody>
          <a:bodyPr/>
          <a:lstStyle/>
          <a:p>
            <a:r>
              <a:rPr lang="en-US" i="1" dirty="0">
                <a:solidFill>
                  <a:schemeClr val="bg1">
                    <a:lumMod val="75000"/>
                  </a:schemeClr>
                </a:solidFill>
              </a:rPr>
              <a:t>Confusability</a:t>
            </a:r>
            <a:r>
              <a:rPr lang="en-US" dirty="0">
                <a:solidFill>
                  <a:schemeClr val="bg1">
                    <a:lumMod val="75000"/>
                  </a:schemeClr>
                </a:solidFill>
              </a:rPr>
              <a:t>: probability of mistaking A for B</a:t>
            </a:r>
          </a:p>
          <a:p>
            <a:r>
              <a:rPr lang="en-US" i="1" dirty="0"/>
              <a:t>Reaction time</a:t>
            </a:r>
            <a:r>
              <a:rPr lang="en-US" dirty="0"/>
              <a:t>: time taken to distinguish A from B</a:t>
            </a:r>
          </a:p>
        </p:txBody>
      </p:sp>
      <p:pic>
        <p:nvPicPr>
          <p:cNvPr id="7" name="Picture 6"/>
          <p:cNvPicPr>
            <a:picLocks noChangeAspect="1"/>
          </p:cNvPicPr>
          <p:nvPr/>
        </p:nvPicPr>
        <p:blipFill>
          <a:blip r:embed="rId2"/>
          <a:stretch>
            <a:fillRect/>
          </a:stretch>
        </p:blipFill>
        <p:spPr>
          <a:xfrm>
            <a:off x="1717040" y="3411475"/>
            <a:ext cx="5117053" cy="2125980"/>
          </a:xfrm>
          <a:prstGeom prst="rect">
            <a:avLst/>
          </a:prstGeom>
        </p:spPr>
      </p:pic>
      <p:sp>
        <p:nvSpPr>
          <p:cNvPr id="8" name="Rectangle 7"/>
          <p:cNvSpPr/>
          <p:nvPr/>
        </p:nvSpPr>
        <p:spPr>
          <a:xfrm>
            <a:off x="1631547" y="3088309"/>
            <a:ext cx="1782791" cy="259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46480" y="5675955"/>
            <a:ext cx="3717936" cy="369332"/>
          </a:xfrm>
          <a:prstGeom prst="rect">
            <a:avLst/>
          </a:prstGeom>
          <a:noFill/>
        </p:spPr>
        <p:txBody>
          <a:bodyPr wrap="square" rtlCol="0">
            <a:spAutoFit/>
          </a:bodyPr>
          <a:lstStyle/>
          <a:p>
            <a:r>
              <a:rPr lang="en-US" dirty="0"/>
              <a:t>Similar = Hard = </a:t>
            </a:r>
            <a:r>
              <a:rPr lang="en-US" i="1" dirty="0"/>
              <a:t>Slow</a:t>
            </a:r>
          </a:p>
        </p:txBody>
      </p:sp>
    </p:spTree>
    <p:extLst>
      <p:ext uri="{BB962C8B-B14F-4D97-AF65-F5344CB8AC3E}">
        <p14:creationId xmlns:p14="http://schemas.microsoft.com/office/powerpoint/2010/main" val="605855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52" y="2640494"/>
            <a:ext cx="7886700" cy="1139025"/>
          </a:xfrm>
        </p:spPr>
        <p:txBody>
          <a:bodyPr>
            <a:normAutofit fontScale="90000"/>
          </a:bodyPr>
          <a:lstStyle/>
          <a:p>
            <a:r>
              <a:rPr lang="en-US" dirty="0"/>
              <a:t>Perceptual and conceptual foundations for similarity</a:t>
            </a:r>
          </a:p>
        </p:txBody>
      </p:sp>
    </p:spTree>
    <p:extLst>
      <p:ext uri="{BB962C8B-B14F-4D97-AF65-F5344CB8AC3E}">
        <p14:creationId xmlns:p14="http://schemas.microsoft.com/office/powerpoint/2010/main" val="1017646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a:xfrm>
            <a:off x="628650" y="1536193"/>
            <a:ext cx="7886700" cy="2609088"/>
          </a:xfrm>
        </p:spPr>
        <p:txBody>
          <a:bodyPr/>
          <a:lstStyle/>
          <a:p>
            <a:r>
              <a:rPr lang="en-US" i="1" dirty="0">
                <a:solidFill>
                  <a:schemeClr val="bg1">
                    <a:lumMod val="75000"/>
                  </a:schemeClr>
                </a:solidFill>
              </a:rPr>
              <a:t>Confusability</a:t>
            </a:r>
            <a:r>
              <a:rPr lang="en-US" dirty="0">
                <a:solidFill>
                  <a:schemeClr val="bg1">
                    <a:lumMod val="75000"/>
                  </a:schemeClr>
                </a:solidFill>
              </a:rPr>
              <a:t>: probability of mistaking A for B</a:t>
            </a:r>
          </a:p>
          <a:p>
            <a:r>
              <a:rPr lang="en-US" i="1" dirty="0">
                <a:solidFill>
                  <a:schemeClr val="bg1">
                    <a:lumMod val="75000"/>
                  </a:schemeClr>
                </a:solidFill>
              </a:rPr>
              <a:t>Reaction time</a:t>
            </a:r>
            <a:r>
              <a:rPr lang="en-US" dirty="0">
                <a:solidFill>
                  <a:schemeClr val="bg1">
                    <a:lumMod val="75000"/>
                  </a:schemeClr>
                </a:solidFill>
              </a:rPr>
              <a:t>: time taken to distinguish A from B</a:t>
            </a:r>
          </a:p>
          <a:p>
            <a:r>
              <a:rPr lang="en-US" i="1" dirty="0"/>
              <a:t>Forced choice</a:t>
            </a:r>
            <a:r>
              <a:rPr lang="en-US" dirty="0"/>
              <a:t>: is X more like A or more like B?</a:t>
            </a:r>
          </a:p>
        </p:txBody>
      </p:sp>
    </p:spTree>
    <p:extLst>
      <p:ext uri="{BB962C8B-B14F-4D97-AF65-F5344CB8AC3E}">
        <p14:creationId xmlns:p14="http://schemas.microsoft.com/office/powerpoint/2010/main" val="1038545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a:xfrm>
            <a:off x="628650" y="1536193"/>
            <a:ext cx="7886700" cy="2609088"/>
          </a:xfrm>
        </p:spPr>
        <p:txBody>
          <a:bodyPr/>
          <a:lstStyle/>
          <a:p>
            <a:r>
              <a:rPr lang="en-US" i="1" dirty="0">
                <a:solidFill>
                  <a:schemeClr val="bg1">
                    <a:lumMod val="75000"/>
                  </a:schemeClr>
                </a:solidFill>
              </a:rPr>
              <a:t>Confusability</a:t>
            </a:r>
            <a:r>
              <a:rPr lang="en-US" dirty="0">
                <a:solidFill>
                  <a:schemeClr val="bg1">
                    <a:lumMod val="75000"/>
                  </a:schemeClr>
                </a:solidFill>
              </a:rPr>
              <a:t>: probability of mistaking A for B</a:t>
            </a:r>
          </a:p>
          <a:p>
            <a:r>
              <a:rPr lang="en-US" i="1" dirty="0">
                <a:solidFill>
                  <a:schemeClr val="bg1">
                    <a:lumMod val="75000"/>
                  </a:schemeClr>
                </a:solidFill>
              </a:rPr>
              <a:t>Reaction time</a:t>
            </a:r>
            <a:r>
              <a:rPr lang="en-US" dirty="0">
                <a:solidFill>
                  <a:schemeClr val="bg1">
                    <a:lumMod val="75000"/>
                  </a:schemeClr>
                </a:solidFill>
              </a:rPr>
              <a:t>: time taken to distinguish A from B</a:t>
            </a:r>
          </a:p>
          <a:p>
            <a:r>
              <a:rPr lang="en-US" i="1" dirty="0"/>
              <a:t>Forced choice</a:t>
            </a:r>
            <a:r>
              <a:rPr lang="en-US" dirty="0"/>
              <a:t>: is X more like A or more like B?</a:t>
            </a:r>
          </a:p>
        </p:txBody>
      </p:sp>
      <p:pic>
        <p:nvPicPr>
          <p:cNvPr id="7" name="Picture 6"/>
          <p:cNvPicPr>
            <a:picLocks noChangeAspect="1"/>
          </p:cNvPicPr>
          <p:nvPr/>
        </p:nvPicPr>
        <p:blipFill>
          <a:blip r:embed="rId2"/>
          <a:stretch>
            <a:fillRect/>
          </a:stretch>
        </p:blipFill>
        <p:spPr>
          <a:xfrm>
            <a:off x="628650" y="3701035"/>
            <a:ext cx="5117053" cy="2125980"/>
          </a:xfrm>
          <a:prstGeom prst="rect">
            <a:avLst/>
          </a:prstGeom>
        </p:spPr>
      </p:pic>
      <p:sp>
        <p:nvSpPr>
          <p:cNvPr id="8" name="Rectangle 7"/>
          <p:cNvSpPr/>
          <p:nvPr/>
        </p:nvSpPr>
        <p:spPr>
          <a:xfrm>
            <a:off x="4094077" y="3468625"/>
            <a:ext cx="1782791" cy="259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05219" y="5874758"/>
            <a:ext cx="566181" cy="369332"/>
          </a:xfrm>
          <a:prstGeom prst="rect">
            <a:avLst/>
          </a:prstGeom>
          <a:noFill/>
        </p:spPr>
        <p:txBody>
          <a:bodyPr wrap="none" rtlCol="0">
            <a:spAutoFit/>
          </a:bodyPr>
          <a:lstStyle/>
          <a:p>
            <a:r>
              <a:rPr lang="en-US"/>
              <a:t>A X</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85472" y="3653292"/>
            <a:ext cx="3398297" cy="2125980"/>
          </a:xfrm>
          <a:prstGeom prst="rect">
            <a:avLst/>
          </a:prstGeom>
        </p:spPr>
      </p:pic>
      <p:sp>
        <p:nvSpPr>
          <p:cNvPr id="12" name="TextBox 11"/>
          <p:cNvSpPr txBox="1"/>
          <p:nvPr/>
        </p:nvSpPr>
        <p:spPr>
          <a:xfrm>
            <a:off x="6461848" y="5797535"/>
            <a:ext cx="542136" cy="369332"/>
          </a:xfrm>
          <a:prstGeom prst="rect">
            <a:avLst/>
          </a:prstGeom>
          <a:noFill/>
        </p:spPr>
        <p:txBody>
          <a:bodyPr wrap="none" rtlCol="0">
            <a:spAutoFit/>
          </a:bodyPr>
          <a:lstStyle/>
          <a:p>
            <a:r>
              <a:rPr lang="en-US" dirty="0"/>
              <a:t>X B</a:t>
            </a:r>
          </a:p>
        </p:txBody>
      </p:sp>
      <p:sp>
        <p:nvSpPr>
          <p:cNvPr id="14" name="TextBox 13"/>
          <p:cNvSpPr txBox="1"/>
          <p:nvPr/>
        </p:nvSpPr>
        <p:spPr>
          <a:xfrm>
            <a:off x="4253580" y="4531616"/>
            <a:ext cx="514885" cy="369332"/>
          </a:xfrm>
          <a:prstGeom prst="rect">
            <a:avLst/>
          </a:prstGeom>
          <a:noFill/>
        </p:spPr>
        <p:txBody>
          <a:bodyPr wrap="none" rtlCol="0">
            <a:spAutoFit/>
          </a:bodyPr>
          <a:lstStyle/>
          <a:p>
            <a:r>
              <a:rPr lang="en-US"/>
              <a:t>OR</a:t>
            </a:r>
          </a:p>
        </p:txBody>
      </p:sp>
    </p:spTree>
    <p:extLst>
      <p:ext uri="{BB962C8B-B14F-4D97-AF65-F5344CB8AC3E}">
        <p14:creationId xmlns:p14="http://schemas.microsoft.com/office/powerpoint/2010/main" val="2047063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a:xfrm>
            <a:off x="628650" y="1536193"/>
            <a:ext cx="7886700" cy="2609088"/>
          </a:xfrm>
        </p:spPr>
        <p:txBody>
          <a:bodyPr/>
          <a:lstStyle/>
          <a:p>
            <a:r>
              <a:rPr lang="en-US" i="1" dirty="0">
                <a:solidFill>
                  <a:schemeClr val="bg1">
                    <a:lumMod val="75000"/>
                  </a:schemeClr>
                </a:solidFill>
              </a:rPr>
              <a:t>Confusability</a:t>
            </a:r>
            <a:r>
              <a:rPr lang="en-US" dirty="0">
                <a:solidFill>
                  <a:schemeClr val="bg1">
                    <a:lumMod val="75000"/>
                  </a:schemeClr>
                </a:solidFill>
              </a:rPr>
              <a:t>: probability of mistaking A for B</a:t>
            </a:r>
          </a:p>
          <a:p>
            <a:r>
              <a:rPr lang="en-US" i="1" dirty="0">
                <a:solidFill>
                  <a:schemeClr val="bg1">
                    <a:lumMod val="75000"/>
                  </a:schemeClr>
                </a:solidFill>
              </a:rPr>
              <a:t>Reaction time</a:t>
            </a:r>
            <a:r>
              <a:rPr lang="en-US" dirty="0">
                <a:solidFill>
                  <a:schemeClr val="bg1">
                    <a:lumMod val="75000"/>
                  </a:schemeClr>
                </a:solidFill>
              </a:rPr>
              <a:t>: time taken to distinguish A from B</a:t>
            </a:r>
          </a:p>
          <a:p>
            <a:r>
              <a:rPr lang="en-US" i="1" dirty="0">
                <a:solidFill>
                  <a:schemeClr val="bg1">
                    <a:lumMod val="75000"/>
                  </a:schemeClr>
                </a:solidFill>
              </a:rPr>
              <a:t>Forced choice</a:t>
            </a:r>
            <a:r>
              <a:rPr lang="en-US" dirty="0">
                <a:solidFill>
                  <a:schemeClr val="bg1">
                    <a:lumMod val="75000"/>
                  </a:schemeClr>
                </a:solidFill>
              </a:rPr>
              <a:t>: is X more like A or more like B?</a:t>
            </a:r>
          </a:p>
          <a:p>
            <a:r>
              <a:rPr lang="en-US" i="1" dirty="0"/>
              <a:t>Likert scales</a:t>
            </a:r>
            <a:r>
              <a:rPr lang="en-US" dirty="0"/>
              <a:t>: how similar is A to B?</a:t>
            </a:r>
          </a:p>
          <a:p>
            <a:endParaRPr lang="en-US" dirty="0"/>
          </a:p>
        </p:txBody>
      </p:sp>
    </p:spTree>
    <p:extLst>
      <p:ext uri="{BB962C8B-B14F-4D97-AF65-F5344CB8AC3E}">
        <p14:creationId xmlns:p14="http://schemas.microsoft.com/office/powerpoint/2010/main" val="89925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a:xfrm>
            <a:off x="628650" y="1536193"/>
            <a:ext cx="7886700" cy="2609088"/>
          </a:xfrm>
        </p:spPr>
        <p:txBody>
          <a:bodyPr/>
          <a:lstStyle/>
          <a:p>
            <a:r>
              <a:rPr lang="en-US" i="1" dirty="0">
                <a:solidFill>
                  <a:schemeClr val="bg1">
                    <a:lumMod val="75000"/>
                  </a:schemeClr>
                </a:solidFill>
              </a:rPr>
              <a:t>Confusability</a:t>
            </a:r>
            <a:r>
              <a:rPr lang="en-US" dirty="0">
                <a:solidFill>
                  <a:schemeClr val="bg1">
                    <a:lumMod val="75000"/>
                  </a:schemeClr>
                </a:solidFill>
              </a:rPr>
              <a:t>: probability of mistaking A for B</a:t>
            </a:r>
          </a:p>
          <a:p>
            <a:r>
              <a:rPr lang="en-US" i="1" dirty="0">
                <a:solidFill>
                  <a:schemeClr val="bg1">
                    <a:lumMod val="75000"/>
                  </a:schemeClr>
                </a:solidFill>
              </a:rPr>
              <a:t>Reaction time</a:t>
            </a:r>
            <a:r>
              <a:rPr lang="en-US" dirty="0">
                <a:solidFill>
                  <a:schemeClr val="bg1">
                    <a:lumMod val="75000"/>
                  </a:schemeClr>
                </a:solidFill>
              </a:rPr>
              <a:t>: time taken to distinguish A from B</a:t>
            </a:r>
          </a:p>
          <a:p>
            <a:r>
              <a:rPr lang="en-US" i="1" dirty="0">
                <a:solidFill>
                  <a:schemeClr val="bg1">
                    <a:lumMod val="75000"/>
                  </a:schemeClr>
                </a:solidFill>
              </a:rPr>
              <a:t>Forced choice</a:t>
            </a:r>
            <a:r>
              <a:rPr lang="en-US" dirty="0">
                <a:solidFill>
                  <a:schemeClr val="bg1">
                    <a:lumMod val="75000"/>
                  </a:schemeClr>
                </a:solidFill>
              </a:rPr>
              <a:t>: is X more like A or more like B?</a:t>
            </a:r>
          </a:p>
          <a:p>
            <a:r>
              <a:rPr lang="en-US" i="1" dirty="0"/>
              <a:t>Likert scales</a:t>
            </a:r>
            <a:r>
              <a:rPr lang="en-US" dirty="0"/>
              <a:t>: how similar is A to B?</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57611" y="4145281"/>
            <a:ext cx="2686547" cy="1680708"/>
          </a:xfrm>
          <a:prstGeom prst="rect">
            <a:avLst/>
          </a:prstGeom>
        </p:spPr>
      </p:pic>
      <p:sp>
        <p:nvSpPr>
          <p:cNvPr id="5" name="TextBox 4"/>
          <p:cNvSpPr txBox="1"/>
          <p:nvPr/>
        </p:nvSpPr>
        <p:spPr>
          <a:xfrm>
            <a:off x="1597703" y="5867400"/>
            <a:ext cx="5206362" cy="369332"/>
          </a:xfrm>
          <a:prstGeom prst="rect">
            <a:avLst/>
          </a:prstGeom>
          <a:noFill/>
        </p:spPr>
        <p:txBody>
          <a:bodyPr wrap="none" rtlCol="0">
            <a:spAutoFit/>
          </a:bodyPr>
          <a:lstStyle/>
          <a:p>
            <a:r>
              <a:rPr lang="en-US"/>
              <a:t>Extremely dissimilar  1 </a:t>
            </a:r>
            <a:r>
              <a:rPr lang="en-US" dirty="0"/>
              <a:t>2 3 4 5 6 </a:t>
            </a:r>
            <a:r>
              <a:rPr lang="en-US"/>
              <a:t>7   Extremely Similar</a:t>
            </a:r>
          </a:p>
        </p:txBody>
      </p:sp>
    </p:spTree>
    <p:extLst>
      <p:ext uri="{BB962C8B-B14F-4D97-AF65-F5344CB8AC3E}">
        <p14:creationId xmlns:p14="http://schemas.microsoft.com/office/powerpoint/2010/main" val="668520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a:xfrm>
            <a:off x="628650" y="1536193"/>
            <a:ext cx="7886700" cy="2609088"/>
          </a:xfrm>
        </p:spPr>
        <p:txBody>
          <a:bodyPr/>
          <a:lstStyle/>
          <a:p>
            <a:r>
              <a:rPr lang="en-US" i="1" dirty="0">
                <a:solidFill>
                  <a:schemeClr val="bg1">
                    <a:lumMod val="75000"/>
                  </a:schemeClr>
                </a:solidFill>
              </a:rPr>
              <a:t>Confusability</a:t>
            </a:r>
            <a:r>
              <a:rPr lang="en-US" dirty="0">
                <a:solidFill>
                  <a:schemeClr val="bg1">
                    <a:lumMod val="75000"/>
                  </a:schemeClr>
                </a:solidFill>
              </a:rPr>
              <a:t>: probability of mistaking A for B</a:t>
            </a:r>
          </a:p>
          <a:p>
            <a:r>
              <a:rPr lang="en-US" i="1" dirty="0">
                <a:solidFill>
                  <a:schemeClr val="bg1">
                    <a:lumMod val="75000"/>
                  </a:schemeClr>
                </a:solidFill>
              </a:rPr>
              <a:t>Reaction time</a:t>
            </a:r>
            <a:r>
              <a:rPr lang="en-US" dirty="0">
                <a:solidFill>
                  <a:schemeClr val="bg1">
                    <a:lumMod val="75000"/>
                  </a:schemeClr>
                </a:solidFill>
              </a:rPr>
              <a:t>: time taken to distinguish A from B</a:t>
            </a:r>
          </a:p>
          <a:p>
            <a:r>
              <a:rPr lang="en-US" i="1" dirty="0">
                <a:solidFill>
                  <a:schemeClr val="bg1">
                    <a:lumMod val="75000"/>
                  </a:schemeClr>
                </a:solidFill>
              </a:rPr>
              <a:t>Forced choice</a:t>
            </a:r>
            <a:r>
              <a:rPr lang="en-US" dirty="0">
                <a:solidFill>
                  <a:schemeClr val="bg1">
                    <a:lumMod val="75000"/>
                  </a:schemeClr>
                </a:solidFill>
              </a:rPr>
              <a:t>: is X more like A or more like B?</a:t>
            </a:r>
          </a:p>
          <a:p>
            <a:r>
              <a:rPr lang="en-US" i="1" dirty="0">
                <a:solidFill>
                  <a:schemeClr val="bg1">
                    <a:lumMod val="75000"/>
                  </a:schemeClr>
                </a:solidFill>
              </a:rPr>
              <a:t>Likert scales</a:t>
            </a:r>
            <a:r>
              <a:rPr lang="en-US" dirty="0">
                <a:solidFill>
                  <a:schemeClr val="bg1">
                    <a:lumMod val="75000"/>
                  </a:schemeClr>
                </a:solidFill>
              </a:rPr>
              <a:t>: how similar is A to B?</a:t>
            </a:r>
          </a:p>
          <a:p>
            <a:r>
              <a:rPr lang="en-US" dirty="0" err="1">
                <a:solidFill>
                  <a:schemeClr val="bg1">
                    <a:lumMod val="75000"/>
                  </a:schemeClr>
                </a:solidFill>
              </a:rPr>
              <a:t>etc</a:t>
            </a:r>
            <a:endParaRPr lang="en-US" dirty="0">
              <a:solidFill>
                <a:schemeClr val="bg1">
                  <a:lumMod val="75000"/>
                </a:schemeClr>
              </a:solidFill>
            </a:endParaRPr>
          </a:p>
        </p:txBody>
      </p:sp>
      <p:sp>
        <p:nvSpPr>
          <p:cNvPr id="5" name="TextBox 4"/>
          <p:cNvSpPr txBox="1"/>
          <p:nvPr/>
        </p:nvSpPr>
        <p:spPr>
          <a:xfrm>
            <a:off x="5208270" y="4861560"/>
            <a:ext cx="3307080" cy="1200329"/>
          </a:xfrm>
          <a:prstGeom prst="rect">
            <a:avLst/>
          </a:prstGeom>
          <a:noFill/>
        </p:spPr>
        <p:txBody>
          <a:bodyPr wrap="square" rtlCol="0">
            <a:spAutoFit/>
          </a:bodyPr>
          <a:lstStyle/>
          <a:p>
            <a:r>
              <a:rPr lang="en-US" dirty="0"/>
              <a:t>Different methods produce subtly different data, but these are all reasonably effective ways of eliciting </a:t>
            </a:r>
            <a:r>
              <a:rPr lang="en-US"/>
              <a:t>similarity data</a:t>
            </a:r>
          </a:p>
        </p:txBody>
      </p:sp>
      <p:sp>
        <p:nvSpPr>
          <p:cNvPr id="6" name="Rectangle 5"/>
          <p:cNvSpPr/>
          <p:nvPr/>
        </p:nvSpPr>
        <p:spPr>
          <a:xfrm>
            <a:off x="4977809" y="4617719"/>
            <a:ext cx="3537541" cy="17116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547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52" y="2640494"/>
            <a:ext cx="7886700" cy="1474305"/>
          </a:xfrm>
        </p:spPr>
        <p:txBody>
          <a:bodyPr>
            <a:normAutofit/>
          </a:bodyPr>
          <a:lstStyle/>
          <a:p>
            <a:r>
              <a:rPr lang="en-US" dirty="0"/>
              <a:t>Simple theories of similarity I:</a:t>
            </a:r>
            <a:br>
              <a:rPr lang="en-US" dirty="0"/>
            </a:br>
            <a:r>
              <a:rPr lang="en-US" dirty="0"/>
              <a:t>Geometric models</a:t>
            </a:r>
          </a:p>
        </p:txBody>
      </p:sp>
    </p:spTree>
    <p:extLst>
      <p:ext uri="{BB962C8B-B14F-4D97-AF65-F5344CB8AC3E}">
        <p14:creationId xmlns:p14="http://schemas.microsoft.com/office/powerpoint/2010/main" val="1328320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9449" y="545912"/>
            <a:ext cx="1465767" cy="146576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86259" y="3403964"/>
            <a:ext cx="3322800" cy="1869075"/>
          </a:xfrm>
          <a:prstGeom prst="rect">
            <a:avLst/>
          </a:prstGeom>
        </p:spPr>
      </p:pic>
      <p:pic>
        <p:nvPicPr>
          <p:cNvPr id="3" name="Picture 2"/>
          <p:cNvPicPr>
            <a:picLocks noChangeAspect="1"/>
          </p:cNvPicPr>
          <p:nvPr/>
        </p:nvPicPr>
        <p:blipFill>
          <a:blip r:embed="rId4"/>
          <a:stretch>
            <a:fillRect/>
          </a:stretch>
        </p:blipFill>
        <p:spPr>
          <a:xfrm>
            <a:off x="4334416" y="4532811"/>
            <a:ext cx="2118806" cy="1562100"/>
          </a:xfrm>
          <a:prstGeom prst="rect">
            <a:avLst/>
          </a:prstGeom>
        </p:spPr>
      </p:pic>
      <p:sp>
        <p:nvSpPr>
          <p:cNvPr id="5" name="TextBox 4"/>
          <p:cNvSpPr txBox="1"/>
          <p:nvPr/>
        </p:nvSpPr>
        <p:spPr>
          <a:xfrm>
            <a:off x="4702429" y="3659513"/>
            <a:ext cx="2246884" cy="830997"/>
          </a:xfrm>
          <a:prstGeom prst="rect">
            <a:avLst/>
          </a:prstGeom>
          <a:noFill/>
        </p:spPr>
        <p:txBody>
          <a:bodyPr wrap="square" rtlCol="0">
            <a:spAutoFit/>
          </a:bodyPr>
          <a:lstStyle/>
          <a:p>
            <a:r>
              <a:rPr lang="en-US" sz="2400" dirty="0"/>
              <a:t>Nearby things </a:t>
            </a:r>
            <a:r>
              <a:rPr lang="en-US" sz="2400"/>
              <a:t>are similar</a:t>
            </a:r>
            <a:endParaRPr lang="en-US" sz="2400" dirty="0"/>
          </a:p>
        </p:txBody>
      </p:sp>
      <p:sp>
        <p:nvSpPr>
          <p:cNvPr id="6" name="TextBox 5"/>
          <p:cNvSpPr txBox="1"/>
          <p:nvPr/>
        </p:nvSpPr>
        <p:spPr>
          <a:xfrm>
            <a:off x="3343593" y="863296"/>
            <a:ext cx="2246884" cy="830997"/>
          </a:xfrm>
          <a:prstGeom prst="rect">
            <a:avLst/>
          </a:prstGeom>
          <a:noFill/>
        </p:spPr>
        <p:txBody>
          <a:bodyPr wrap="square" rtlCol="0">
            <a:spAutoFit/>
          </a:bodyPr>
          <a:lstStyle/>
          <a:p>
            <a:r>
              <a:rPr lang="en-US" sz="2400" dirty="0"/>
              <a:t>Distant things </a:t>
            </a:r>
            <a:r>
              <a:rPr lang="en-US" sz="2400"/>
              <a:t>are dissimilar</a:t>
            </a:r>
            <a:endParaRPr lang="en-US" sz="2400" dirty="0"/>
          </a:p>
        </p:txBody>
      </p:sp>
    </p:spTree>
    <p:extLst>
      <p:ext uri="{BB962C8B-B14F-4D97-AF65-F5344CB8AC3E}">
        <p14:creationId xmlns:p14="http://schemas.microsoft.com/office/powerpoint/2010/main" val="1176360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1114" y="1207009"/>
            <a:ext cx="5540502" cy="5525323"/>
          </a:xfrm>
          <a:prstGeom prst="rect">
            <a:avLst/>
          </a:prstGeom>
        </p:spPr>
      </p:pic>
      <p:sp>
        <p:nvSpPr>
          <p:cNvPr id="5" name="Rectangle 4"/>
          <p:cNvSpPr/>
          <p:nvPr/>
        </p:nvSpPr>
        <p:spPr>
          <a:xfrm>
            <a:off x="12700" y="1543970"/>
            <a:ext cx="3200400" cy="1478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26816" y="1422400"/>
            <a:ext cx="3200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81500" y="2413000"/>
            <a:ext cx="2044700" cy="234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53000" y="4762500"/>
            <a:ext cx="1473200" cy="1492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5514" y="5326949"/>
            <a:ext cx="4777486" cy="1492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96286" y="4731347"/>
            <a:ext cx="1229614" cy="780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5514" y="3004093"/>
            <a:ext cx="1229614" cy="2322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35481" y="2975247"/>
            <a:ext cx="1176147" cy="1203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16085" y="2275821"/>
            <a:ext cx="1176147" cy="1203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02429" y="3659513"/>
            <a:ext cx="2246884" cy="830997"/>
          </a:xfrm>
          <a:prstGeom prst="rect">
            <a:avLst/>
          </a:prstGeom>
          <a:noFill/>
        </p:spPr>
        <p:txBody>
          <a:bodyPr wrap="square" rtlCol="0">
            <a:spAutoFit/>
          </a:bodyPr>
          <a:lstStyle/>
          <a:p>
            <a:r>
              <a:rPr lang="en-US" sz="2400" dirty="0"/>
              <a:t>Nearby things </a:t>
            </a:r>
            <a:r>
              <a:rPr lang="en-US" sz="2400"/>
              <a:t>are similar</a:t>
            </a:r>
            <a:endParaRPr lang="en-US" sz="2400" dirty="0"/>
          </a:p>
        </p:txBody>
      </p:sp>
      <p:sp>
        <p:nvSpPr>
          <p:cNvPr id="14" name="TextBox 13"/>
          <p:cNvSpPr txBox="1"/>
          <p:nvPr/>
        </p:nvSpPr>
        <p:spPr>
          <a:xfrm>
            <a:off x="554673" y="2678485"/>
            <a:ext cx="2246884" cy="830997"/>
          </a:xfrm>
          <a:prstGeom prst="rect">
            <a:avLst/>
          </a:prstGeom>
          <a:noFill/>
        </p:spPr>
        <p:txBody>
          <a:bodyPr wrap="square" rtlCol="0">
            <a:spAutoFit/>
          </a:bodyPr>
          <a:lstStyle/>
          <a:p>
            <a:r>
              <a:rPr lang="en-US" sz="2400" dirty="0"/>
              <a:t>Distant things </a:t>
            </a:r>
            <a:r>
              <a:rPr lang="en-US" sz="2400"/>
              <a:t>are dissimilar</a:t>
            </a:r>
            <a:endParaRPr lang="en-US" sz="2400" dirty="0"/>
          </a:p>
        </p:txBody>
      </p:sp>
    </p:spTree>
    <p:extLst>
      <p:ext uri="{BB962C8B-B14F-4D97-AF65-F5344CB8AC3E}">
        <p14:creationId xmlns:p14="http://schemas.microsoft.com/office/powerpoint/2010/main" val="1929671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Geometric models</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1114" y="1207009"/>
            <a:ext cx="5540502" cy="5525323"/>
          </a:xfrm>
          <a:prstGeom prst="rect">
            <a:avLst/>
          </a:prstGeom>
        </p:spPr>
      </p:pic>
      <p:sp>
        <p:nvSpPr>
          <p:cNvPr id="3" name="TextBox 2"/>
          <p:cNvSpPr txBox="1"/>
          <p:nvPr/>
        </p:nvSpPr>
        <p:spPr>
          <a:xfrm>
            <a:off x="6400800" y="3002280"/>
            <a:ext cx="2331720" cy="1938992"/>
          </a:xfrm>
          <a:prstGeom prst="rect">
            <a:avLst/>
          </a:prstGeom>
          <a:noFill/>
        </p:spPr>
        <p:txBody>
          <a:bodyPr wrap="square" rtlCol="0">
            <a:spAutoFit/>
          </a:bodyPr>
          <a:lstStyle/>
          <a:p>
            <a:r>
              <a:rPr lang="en-US" sz="2400" dirty="0"/>
              <a:t>We have a “psychological space” with similar objects placed nearby</a:t>
            </a:r>
          </a:p>
        </p:txBody>
      </p:sp>
    </p:spTree>
    <p:extLst>
      <p:ext uri="{BB962C8B-B14F-4D97-AF65-F5344CB8AC3E}">
        <p14:creationId xmlns:p14="http://schemas.microsoft.com/office/powerpoint/2010/main" val="1839746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 name="droppedImage.png"/>
          <p:cNvPicPr>
            <a:picLocks noChangeAspect="1"/>
          </p:cNvPicPr>
          <p:nvPr/>
        </p:nvPicPr>
        <p:blipFill>
          <a:blip r:embed="rId2">
            <a:extLst/>
          </a:blip>
          <a:stretch>
            <a:fillRect/>
          </a:stretch>
        </p:blipFill>
        <p:spPr>
          <a:xfrm>
            <a:off x="2053828" y="1854994"/>
            <a:ext cx="4518422" cy="3922504"/>
          </a:xfrm>
          <a:prstGeom prst="rect">
            <a:avLst/>
          </a:prstGeom>
          <a:ln w="12700">
            <a:miter lim="400000"/>
          </a:ln>
        </p:spPr>
      </p:pic>
      <p:sp>
        <p:nvSpPr>
          <p:cNvPr id="786" name="Shape 786"/>
          <p:cNvSpPr/>
          <p:nvPr/>
        </p:nvSpPr>
        <p:spPr>
          <a:xfrm>
            <a:off x="2759273" y="1685330"/>
            <a:ext cx="892969" cy="892969"/>
          </a:xfrm>
          <a:prstGeom prst="rect">
            <a:avLst/>
          </a:prstGeom>
          <a:solidFill>
            <a:srgbClr val="FFFFFF"/>
          </a:solidFill>
          <a:ln w="25400">
            <a:solidFill>
              <a:srgbClr val="FFFFFF"/>
            </a:solidFill>
            <a:miter lim="400000"/>
          </a:ln>
        </p:spPr>
        <p:txBody>
          <a:bodyPr lIns="35719" tIns="35719" rIns="35719" bIns="35719" anchor="ctr"/>
          <a:lstStyle/>
          <a:p>
            <a:pPr>
              <a:defRPr sz="3600"/>
            </a:pPr>
            <a:endParaRPr sz="2531"/>
          </a:p>
        </p:txBody>
      </p:sp>
      <p:sp>
        <p:nvSpPr>
          <p:cNvPr id="787" name="Shape 787"/>
          <p:cNvSpPr/>
          <p:nvPr/>
        </p:nvSpPr>
        <p:spPr>
          <a:xfrm>
            <a:off x="2759273" y="1854994"/>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788" name="Shape 788"/>
          <p:cNvSpPr/>
          <p:nvPr/>
        </p:nvSpPr>
        <p:spPr>
          <a:xfrm>
            <a:off x="2678906" y="1980009"/>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789" name="Shape 789"/>
          <p:cNvSpPr/>
          <p:nvPr/>
        </p:nvSpPr>
        <p:spPr>
          <a:xfrm>
            <a:off x="2983537" y="1694139"/>
            <a:ext cx="51616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aunt</a:t>
            </a:r>
          </a:p>
        </p:txBody>
      </p:sp>
      <p:sp>
        <p:nvSpPr>
          <p:cNvPr id="790" name="Shape 790"/>
          <p:cNvSpPr/>
          <p:nvPr/>
        </p:nvSpPr>
        <p:spPr>
          <a:xfrm>
            <a:off x="2873236" y="1935241"/>
            <a:ext cx="605936"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niece</a:t>
            </a:r>
          </a:p>
        </p:txBody>
      </p:sp>
      <p:sp>
        <p:nvSpPr>
          <p:cNvPr id="791" name="Shape 791"/>
          <p:cNvSpPr/>
          <p:nvPr/>
        </p:nvSpPr>
        <p:spPr>
          <a:xfrm>
            <a:off x="4768453" y="1863923"/>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792" name="Shape 792"/>
          <p:cNvSpPr/>
          <p:nvPr/>
        </p:nvSpPr>
        <p:spPr>
          <a:xfrm>
            <a:off x="4679156" y="2033587"/>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793" name="Shape 793"/>
          <p:cNvSpPr/>
          <p:nvPr/>
        </p:nvSpPr>
        <p:spPr>
          <a:xfrm>
            <a:off x="4906824" y="1935241"/>
            <a:ext cx="729367"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cousin</a:t>
            </a:r>
          </a:p>
        </p:txBody>
      </p:sp>
      <p:sp>
        <p:nvSpPr>
          <p:cNvPr id="794" name="Shape 794"/>
          <p:cNvSpPr/>
          <p:nvPr/>
        </p:nvSpPr>
        <p:spPr>
          <a:xfrm>
            <a:off x="6098976" y="2274689"/>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795" name="Shape 795"/>
          <p:cNvSpPr/>
          <p:nvPr/>
        </p:nvSpPr>
        <p:spPr>
          <a:xfrm>
            <a:off x="6045398" y="2524720"/>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796" name="Shape 796"/>
          <p:cNvSpPr/>
          <p:nvPr/>
        </p:nvSpPr>
        <p:spPr>
          <a:xfrm>
            <a:off x="6018609" y="2667595"/>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797" name="Shape 797"/>
          <p:cNvSpPr/>
          <p:nvPr/>
        </p:nvSpPr>
        <p:spPr>
          <a:xfrm>
            <a:off x="6244418" y="2363866"/>
            <a:ext cx="61234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uncle</a:t>
            </a:r>
          </a:p>
        </p:txBody>
      </p:sp>
      <p:sp>
        <p:nvSpPr>
          <p:cNvPr id="798" name="Shape 798"/>
          <p:cNvSpPr/>
          <p:nvPr/>
        </p:nvSpPr>
        <p:spPr>
          <a:xfrm>
            <a:off x="6196557" y="2569248"/>
            <a:ext cx="869855"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nephew</a:t>
            </a:r>
          </a:p>
        </p:txBody>
      </p:sp>
      <p:sp>
        <p:nvSpPr>
          <p:cNvPr id="799" name="Shape 799"/>
          <p:cNvSpPr/>
          <p:nvPr/>
        </p:nvSpPr>
        <p:spPr>
          <a:xfrm>
            <a:off x="2160984" y="3703439"/>
            <a:ext cx="892969" cy="892969"/>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00" name="Shape 800"/>
          <p:cNvSpPr/>
          <p:nvPr/>
        </p:nvSpPr>
        <p:spPr>
          <a:xfrm>
            <a:off x="2071687" y="4123134"/>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01" name="Shape 801"/>
          <p:cNvSpPr/>
          <p:nvPr/>
        </p:nvSpPr>
        <p:spPr>
          <a:xfrm>
            <a:off x="2044898" y="4310658"/>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02" name="Shape 802"/>
          <p:cNvSpPr/>
          <p:nvPr/>
        </p:nvSpPr>
        <p:spPr>
          <a:xfrm>
            <a:off x="2300711" y="3962280"/>
            <a:ext cx="1404232"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grandmother</a:t>
            </a:r>
          </a:p>
        </p:txBody>
      </p:sp>
      <p:sp>
        <p:nvSpPr>
          <p:cNvPr id="803" name="Shape 803"/>
          <p:cNvSpPr/>
          <p:nvPr/>
        </p:nvSpPr>
        <p:spPr>
          <a:xfrm>
            <a:off x="2258762" y="4203381"/>
            <a:ext cx="1538243"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granddaughter</a:t>
            </a:r>
          </a:p>
        </p:txBody>
      </p:sp>
      <p:sp>
        <p:nvSpPr>
          <p:cNvPr id="804" name="Shape 804"/>
          <p:cNvSpPr/>
          <p:nvPr/>
        </p:nvSpPr>
        <p:spPr>
          <a:xfrm>
            <a:off x="5447109" y="4328517"/>
            <a:ext cx="892969" cy="892969"/>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05" name="Shape 805"/>
          <p:cNvSpPr/>
          <p:nvPr/>
        </p:nvSpPr>
        <p:spPr>
          <a:xfrm>
            <a:off x="5429250" y="4685705"/>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06" name="Shape 806"/>
          <p:cNvSpPr/>
          <p:nvPr/>
        </p:nvSpPr>
        <p:spPr>
          <a:xfrm>
            <a:off x="5402461" y="4908947"/>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07" name="Shape 807"/>
          <p:cNvSpPr/>
          <p:nvPr/>
        </p:nvSpPr>
        <p:spPr>
          <a:xfrm>
            <a:off x="5632371" y="4587358"/>
            <a:ext cx="1005083"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grandson</a:t>
            </a:r>
          </a:p>
        </p:txBody>
      </p:sp>
      <p:sp>
        <p:nvSpPr>
          <p:cNvPr id="808" name="Shape 808"/>
          <p:cNvSpPr/>
          <p:nvPr/>
        </p:nvSpPr>
        <p:spPr>
          <a:xfrm>
            <a:off x="5596329" y="4828459"/>
            <a:ext cx="1240725"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grandfather</a:t>
            </a:r>
          </a:p>
        </p:txBody>
      </p:sp>
      <p:sp>
        <p:nvSpPr>
          <p:cNvPr id="809" name="Shape 809"/>
          <p:cNvSpPr/>
          <p:nvPr/>
        </p:nvSpPr>
        <p:spPr>
          <a:xfrm>
            <a:off x="5500687" y="5230416"/>
            <a:ext cx="892969" cy="892969"/>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10" name="Shape 810"/>
          <p:cNvSpPr/>
          <p:nvPr/>
        </p:nvSpPr>
        <p:spPr>
          <a:xfrm>
            <a:off x="5357812" y="5283994"/>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11" name="Shape 811"/>
          <p:cNvSpPr/>
          <p:nvPr/>
        </p:nvSpPr>
        <p:spPr>
          <a:xfrm>
            <a:off x="5576419" y="5185647"/>
            <a:ext cx="861134"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brother</a:t>
            </a:r>
          </a:p>
        </p:txBody>
      </p:sp>
      <p:sp>
        <p:nvSpPr>
          <p:cNvPr id="812" name="Shape 812"/>
          <p:cNvSpPr/>
          <p:nvPr/>
        </p:nvSpPr>
        <p:spPr>
          <a:xfrm>
            <a:off x="4947047" y="5551884"/>
            <a:ext cx="892969" cy="651867"/>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13" name="Shape 813"/>
          <p:cNvSpPr/>
          <p:nvPr/>
        </p:nvSpPr>
        <p:spPr>
          <a:xfrm>
            <a:off x="5241726" y="5641181"/>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14" name="Shape 814"/>
          <p:cNvSpPr/>
          <p:nvPr/>
        </p:nvSpPr>
        <p:spPr>
          <a:xfrm>
            <a:off x="5241726" y="5757267"/>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15" name="Shape 815"/>
          <p:cNvSpPr/>
          <p:nvPr/>
        </p:nvSpPr>
        <p:spPr>
          <a:xfrm>
            <a:off x="5418184" y="5453538"/>
            <a:ext cx="43601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son</a:t>
            </a:r>
          </a:p>
        </p:txBody>
      </p:sp>
      <p:sp>
        <p:nvSpPr>
          <p:cNvPr id="816" name="Shape 816"/>
          <p:cNvSpPr/>
          <p:nvPr/>
        </p:nvSpPr>
        <p:spPr>
          <a:xfrm>
            <a:off x="5417861" y="5658920"/>
            <a:ext cx="671659"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father</a:t>
            </a:r>
          </a:p>
        </p:txBody>
      </p:sp>
      <p:sp>
        <p:nvSpPr>
          <p:cNvPr id="817" name="Shape 817"/>
          <p:cNvSpPr/>
          <p:nvPr/>
        </p:nvSpPr>
        <p:spPr>
          <a:xfrm>
            <a:off x="2268141" y="4605337"/>
            <a:ext cx="892969" cy="892969"/>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18" name="Shape 818"/>
          <p:cNvSpPr/>
          <p:nvPr/>
        </p:nvSpPr>
        <p:spPr>
          <a:xfrm>
            <a:off x="2125266" y="4658916"/>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19" name="Shape 819"/>
          <p:cNvSpPr/>
          <p:nvPr/>
        </p:nvSpPr>
        <p:spPr>
          <a:xfrm>
            <a:off x="2316692" y="4524850"/>
            <a:ext cx="626775"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sister</a:t>
            </a:r>
          </a:p>
        </p:txBody>
      </p:sp>
      <p:sp>
        <p:nvSpPr>
          <p:cNvPr id="820" name="Shape 820"/>
          <p:cNvSpPr/>
          <p:nvPr/>
        </p:nvSpPr>
        <p:spPr>
          <a:xfrm>
            <a:off x="1714500" y="4926806"/>
            <a:ext cx="892969" cy="651867"/>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21" name="Shape 821"/>
          <p:cNvSpPr/>
          <p:nvPr/>
        </p:nvSpPr>
        <p:spPr>
          <a:xfrm>
            <a:off x="2009180" y="5016103"/>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22" name="Shape 822"/>
          <p:cNvSpPr/>
          <p:nvPr/>
        </p:nvSpPr>
        <p:spPr>
          <a:xfrm>
            <a:off x="1946672" y="5141119"/>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23" name="Shape 823"/>
          <p:cNvSpPr/>
          <p:nvPr/>
        </p:nvSpPr>
        <p:spPr>
          <a:xfrm>
            <a:off x="2197539" y="4864178"/>
            <a:ext cx="971421"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daughter</a:t>
            </a:r>
          </a:p>
        </p:txBody>
      </p:sp>
      <p:sp>
        <p:nvSpPr>
          <p:cNvPr id="824" name="Shape 824"/>
          <p:cNvSpPr/>
          <p:nvPr/>
        </p:nvSpPr>
        <p:spPr>
          <a:xfrm>
            <a:off x="2084593" y="5051702"/>
            <a:ext cx="835165"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mother</a:t>
            </a:r>
          </a:p>
        </p:txBody>
      </p:sp>
      <p:sp>
        <p:nvSpPr>
          <p:cNvPr id="825" name="Shape 825"/>
          <p:cNvSpPr/>
          <p:nvPr/>
        </p:nvSpPr>
        <p:spPr>
          <a:xfrm>
            <a:off x="1714500" y="1596033"/>
            <a:ext cx="6179344" cy="4491633"/>
          </a:xfrm>
          <a:prstGeom prst="rect">
            <a:avLst/>
          </a:prstGeom>
          <a:ln w="12700">
            <a:solidFill>
              <a:srgbClr val="000000"/>
            </a:solidFill>
            <a:miter lim="400000"/>
          </a:ln>
        </p:spPr>
        <p:txBody>
          <a:bodyPr lIns="35719" tIns="35719" rIns="35719" bIns="35719" anchor="ctr"/>
          <a:lstStyle/>
          <a:p>
            <a:pPr>
              <a:defRPr sz="3600"/>
            </a:pPr>
            <a:endParaRPr sz="2531"/>
          </a:p>
        </p:txBody>
      </p:sp>
    </p:spTree>
    <p:extLst>
      <p:ext uri="{BB962C8B-B14F-4D97-AF65-F5344CB8AC3E}">
        <p14:creationId xmlns:p14="http://schemas.microsoft.com/office/powerpoint/2010/main" val="144728915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62741" y="3297745"/>
            <a:ext cx="3084608" cy="1165982"/>
          </a:xfrm>
          <a:prstGeom prst="rect">
            <a:avLst/>
          </a:prstGeom>
        </p:spPr>
      </p:pic>
      <p:pic>
        <p:nvPicPr>
          <p:cNvPr id="4" name="Picture 3"/>
          <p:cNvPicPr>
            <a:picLocks noChangeAspect="1"/>
          </p:cNvPicPr>
          <p:nvPr/>
        </p:nvPicPr>
        <p:blipFill>
          <a:blip r:embed="rId3"/>
          <a:stretch>
            <a:fillRect/>
          </a:stretch>
        </p:blipFill>
        <p:spPr>
          <a:xfrm>
            <a:off x="782321" y="590708"/>
            <a:ext cx="3332480" cy="2499360"/>
          </a:xfrm>
          <a:prstGeom prst="rect">
            <a:avLst/>
          </a:prstGeom>
        </p:spPr>
      </p:pic>
      <p:pic>
        <p:nvPicPr>
          <p:cNvPr id="5" name="Picture 4"/>
          <p:cNvPicPr>
            <a:picLocks noChangeAspect="1"/>
          </p:cNvPicPr>
          <p:nvPr/>
        </p:nvPicPr>
        <p:blipFill>
          <a:blip r:embed="rId4"/>
          <a:stretch>
            <a:fillRect/>
          </a:stretch>
        </p:blipFill>
        <p:spPr>
          <a:xfrm>
            <a:off x="782321" y="3450219"/>
            <a:ext cx="3332480" cy="2565290"/>
          </a:xfrm>
          <a:prstGeom prst="rect">
            <a:avLst/>
          </a:prstGeom>
        </p:spPr>
      </p:pic>
      <p:pic>
        <p:nvPicPr>
          <p:cNvPr id="6" name="Picture 5"/>
          <p:cNvPicPr>
            <a:picLocks noChangeAspect="1"/>
          </p:cNvPicPr>
          <p:nvPr/>
        </p:nvPicPr>
        <p:blipFill>
          <a:blip r:embed="rId5"/>
          <a:stretch>
            <a:fillRect/>
          </a:stretch>
        </p:blipFill>
        <p:spPr>
          <a:xfrm>
            <a:off x="5062741" y="558757"/>
            <a:ext cx="3139441" cy="2563262"/>
          </a:xfrm>
          <a:prstGeom prst="rect">
            <a:avLst/>
          </a:prstGeom>
        </p:spPr>
      </p:pic>
      <p:sp>
        <p:nvSpPr>
          <p:cNvPr id="7" name="TextBox 6"/>
          <p:cNvSpPr txBox="1"/>
          <p:nvPr/>
        </p:nvSpPr>
        <p:spPr>
          <a:xfrm>
            <a:off x="4669565" y="4682853"/>
            <a:ext cx="4236720" cy="1200329"/>
          </a:xfrm>
          <a:prstGeom prst="rect">
            <a:avLst/>
          </a:prstGeom>
          <a:noFill/>
        </p:spPr>
        <p:txBody>
          <a:bodyPr wrap="square" rtlCol="0">
            <a:spAutoFit/>
          </a:bodyPr>
          <a:lstStyle/>
          <a:p>
            <a:r>
              <a:rPr lang="en-US" sz="2400" dirty="0"/>
              <a:t>🎵  One of these things is not like the others // Three of these things are </a:t>
            </a:r>
            <a:r>
              <a:rPr lang="en-US" sz="2400" dirty="0">
                <a:solidFill>
                  <a:srgbClr val="FF0000"/>
                </a:solidFill>
              </a:rPr>
              <a:t>kind of the Same </a:t>
            </a:r>
            <a:r>
              <a:rPr lang="en-US" sz="2400" dirty="0"/>
              <a:t>🎵</a:t>
            </a:r>
          </a:p>
        </p:txBody>
      </p:sp>
    </p:spTree>
    <p:extLst>
      <p:ext uri="{BB962C8B-B14F-4D97-AF65-F5344CB8AC3E}">
        <p14:creationId xmlns:p14="http://schemas.microsoft.com/office/powerpoint/2010/main" val="1241570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 name="droppedImage.png"/>
          <p:cNvPicPr>
            <a:picLocks noChangeAspect="1"/>
          </p:cNvPicPr>
          <p:nvPr/>
        </p:nvPicPr>
        <p:blipFill>
          <a:blip r:embed="rId2">
            <a:extLst/>
          </a:blip>
          <a:stretch>
            <a:fillRect/>
          </a:stretch>
        </p:blipFill>
        <p:spPr>
          <a:xfrm>
            <a:off x="2053828" y="1830610"/>
            <a:ext cx="4518422" cy="3922504"/>
          </a:xfrm>
          <a:prstGeom prst="rect">
            <a:avLst/>
          </a:prstGeom>
          <a:ln w="12700">
            <a:miter lim="400000"/>
          </a:ln>
        </p:spPr>
      </p:pic>
      <p:sp>
        <p:nvSpPr>
          <p:cNvPr id="830" name="Shape 830"/>
          <p:cNvSpPr/>
          <p:nvPr/>
        </p:nvSpPr>
        <p:spPr>
          <a:xfrm>
            <a:off x="2759273" y="1660946"/>
            <a:ext cx="892969" cy="892969"/>
          </a:xfrm>
          <a:prstGeom prst="rect">
            <a:avLst/>
          </a:prstGeom>
          <a:solidFill>
            <a:srgbClr val="FFFFFF"/>
          </a:solidFill>
          <a:ln w="25400">
            <a:solidFill>
              <a:srgbClr val="FFFFFF"/>
            </a:solidFill>
            <a:miter lim="400000"/>
          </a:ln>
        </p:spPr>
        <p:txBody>
          <a:bodyPr lIns="35719" tIns="35719" rIns="35719" bIns="35719" anchor="ctr"/>
          <a:lstStyle/>
          <a:p>
            <a:pPr>
              <a:defRPr sz="3600"/>
            </a:pPr>
            <a:endParaRPr sz="2531"/>
          </a:p>
        </p:txBody>
      </p:sp>
      <p:sp>
        <p:nvSpPr>
          <p:cNvPr id="831" name="Shape 831"/>
          <p:cNvSpPr/>
          <p:nvPr/>
        </p:nvSpPr>
        <p:spPr>
          <a:xfrm>
            <a:off x="2759273" y="1830610"/>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32" name="Shape 832"/>
          <p:cNvSpPr/>
          <p:nvPr/>
        </p:nvSpPr>
        <p:spPr>
          <a:xfrm>
            <a:off x="2678906" y="1955625"/>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33" name="Shape 833"/>
          <p:cNvSpPr/>
          <p:nvPr/>
        </p:nvSpPr>
        <p:spPr>
          <a:xfrm>
            <a:off x="2983537" y="1669755"/>
            <a:ext cx="51616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aunt</a:t>
            </a:r>
          </a:p>
        </p:txBody>
      </p:sp>
      <p:sp>
        <p:nvSpPr>
          <p:cNvPr id="834" name="Shape 834"/>
          <p:cNvSpPr/>
          <p:nvPr/>
        </p:nvSpPr>
        <p:spPr>
          <a:xfrm>
            <a:off x="2873236" y="1910857"/>
            <a:ext cx="605936"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niece</a:t>
            </a:r>
          </a:p>
        </p:txBody>
      </p:sp>
      <p:sp>
        <p:nvSpPr>
          <p:cNvPr id="835" name="Shape 835"/>
          <p:cNvSpPr/>
          <p:nvPr/>
        </p:nvSpPr>
        <p:spPr>
          <a:xfrm>
            <a:off x="4768453" y="1839539"/>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36" name="Shape 836"/>
          <p:cNvSpPr/>
          <p:nvPr/>
        </p:nvSpPr>
        <p:spPr>
          <a:xfrm>
            <a:off x="4679156" y="2009203"/>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37" name="Shape 837"/>
          <p:cNvSpPr/>
          <p:nvPr/>
        </p:nvSpPr>
        <p:spPr>
          <a:xfrm>
            <a:off x="4906824" y="1910857"/>
            <a:ext cx="729367"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cousin</a:t>
            </a:r>
          </a:p>
        </p:txBody>
      </p:sp>
      <p:sp>
        <p:nvSpPr>
          <p:cNvPr id="838" name="Shape 838"/>
          <p:cNvSpPr/>
          <p:nvPr/>
        </p:nvSpPr>
        <p:spPr>
          <a:xfrm>
            <a:off x="6098976" y="2250305"/>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39" name="Shape 839"/>
          <p:cNvSpPr/>
          <p:nvPr/>
        </p:nvSpPr>
        <p:spPr>
          <a:xfrm>
            <a:off x="6045398" y="2500336"/>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40" name="Shape 840"/>
          <p:cNvSpPr/>
          <p:nvPr/>
        </p:nvSpPr>
        <p:spPr>
          <a:xfrm>
            <a:off x="6018609" y="2643211"/>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41" name="Shape 841"/>
          <p:cNvSpPr/>
          <p:nvPr/>
        </p:nvSpPr>
        <p:spPr>
          <a:xfrm>
            <a:off x="6244418" y="2339482"/>
            <a:ext cx="61234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uncle</a:t>
            </a:r>
          </a:p>
        </p:txBody>
      </p:sp>
      <p:sp>
        <p:nvSpPr>
          <p:cNvPr id="842" name="Shape 842"/>
          <p:cNvSpPr/>
          <p:nvPr/>
        </p:nvSpPr>
        <p:spPr>
          <a:xfrm>
            <a:off x="6196557" y="2544864"/>
            <a:ext cx="869855"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nephew</a:t>
            </a:r>
          </a:p>
        </p:txBody>
      </p:sp>
      <p:sp>
        <p:nvSpPr>
          <p:cNvPr id="843" name="Shape 843"/>
          <p:cNvSpPr/>
          <p:nvPr/>
        </p:nvSpPr>
        <p:spPr>
          <a:xfrm>
            <a:off x="2160984" y="3679055"/>
            <a:ext cx="892969" cy="892969"/>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44" name="Shape 844"/>
          <p:cNvSpPr/>
          <p:nvPr/>
        </p:nvSpPr>
        <p:spPr>
          <a:xfrm>
            <a:off x="2071687" y="4098750"/>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45" name="Shape 845"/>
          <p:cNvSpPr/>
          <p:nvPr/>
        </p:nvSpPr>
        <p:spPr>
          <a:xfrm>
            <a:off x="2044898" y="4286274"/>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46" name="Shape 846"/>
          <p:cNvSpPr/>
          <p:nvPr/>
        </p:nvSpPr>
        <p:spPr>
          <a:xfrm>
            <a:off x="2300711" y="3937896"/>
            <a:ext cx="1404232"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grandmother</a:t>
            </a:r>
          </a:p>
        </p:txBody>
      </p:sp>
      <p:sp>
        <p:nvSpPr>
          <p:cNvPr id="847" name="Shape 847"/>
          <p:cNvSpPr/>
          <p:nvPr/>
        </p:nvSpPr>
        <p:spPr>
          <a:xfrm>
            <a:off x="2258762" y="4178997"/>
            <a:ext cx="1538243"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granddaughter</a:t>
            </a:r>
          </a:p>
        </p:txBody>
      </p:sp>
      <p:sp>
        <p:nvSpPr>
          <p:cNvPr id="848" name="Shape 848"/>
          <p:cNvSpPr/>
          <p:nvPr/>
        </p:nvSpPr>
        <p:spPr>
          <a:xfrm>
            <a:off x="5447109" y="4304133"/>
            <a:ext cx="892969" cy="892969"/>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49" name="Shape 849"/>
          <p:cNvSpPr/>
          <p:nvPr/>
        </p:nvSpPr>
        <p:spPr>
          <a:xfrm>
            <a:off x="5429250" y="4661321"/>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50" name="Shape 850"/>
          <p:cNvSpPr/>
          <p:nvPr/>
        </p:nvSpPr>
        <p:spPr>
          <a:xfrm>
            <a:off x="5402461" y="4884563"/>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51" name="Shape 851"/>
          <p:cNvSpPr/>
          <p:nvPr/>
        </p:nvSpPr>
        <p:spPr>
          <a:xfrm>
            <a:off x="5632371" y="4562974"/>
            <a:ext cx="1005083"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grandson</a:t>
            </a:r>
          </a:p>
        </p:txBody>
      </p:sp>
      <p:sp>
        <p:nvSpPr>
          <p:cNvPr id="852" name="Shape 852"/>
          <p:cNvSpPr/>
          <p:nvPr/>
        </p:nvSpPr>
        <p:spPr>
          <a:xfrm>
            <a:off x="5596329" y="4804075"/>
            <a:ext cx="1240725"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grandfather</a:t>
            </a:r>
          </a:p>
        </p:txBody>
      </p:sp>
      <p:sp>
        <p:nvSpPr>
          <p:cNvPr id="853" name="Shape 853"/>
          <p:cNvSpPr/>
          <p:nvPr/>
        </p:nvSpPr>
        <p:spPr>
          <a:xfrm>
            <a:off x="5500687" y="5206032"/>
            <a:ext cx="892969" cy="892969"/>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54" name="Shape 854"/>
          <p:cNvSpPr/>
          <p:nvPr/>
        </p:nvSpPr>
        <p:spPr>
          <a:xfrm>
            <a:off x="5357812" y="5259610"/>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55" name="Shape 855"/>
          <p:cNvSpPr/>
          <p:nvPr/>
        </p:nvSpPr>
        <p:spPr>
          <a:xfrm>
            <a:off x="5576419" y="5161263"/>
            <a:ext cx="861134"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brother</a:t>
            </a:r>
          </a:p>
        </p:txBody>
      </p:sp>
      <p:sp>
        <p:nvSpPr>
          <p:cNvPr id="856" name="Shape 856"/>
          <p:cNvSpPr/>
          <p:nvPr/>
        </p:nvSpPr>
        <p:spPr>
          <a:xfrm>
            <a:off x="4947047" y="5527500"/>
            <a:ext cx="892969" cy="651867"/>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57" name="Shape 857"/>
          <p:cNvSpPr/>
          <p:nvPr/>
        </p:nvSpPr>
        <p:spPr>
          <a:xfrm>
            <a:off x="5241726" y="5616797"/>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58" name="Shape 858"/>
          <p:cNvSpPr/>
          <p:nvPr/>
        </p:nvSpPr>
        <p:spPr>
          <a:xfrm>
            <a:off x="5241726" y="5732883"/>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59" name="Shape 859"/>
          <p:cNvSpPr/>
          <p:nvPr/>
        </p:nvSpPr>
        <p:spPr>
          <a:xfrm>
            <a:off x="5418184" y="5429154"/>
            <a:ext cx="43601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son</a:t>
            </a:r>
          </a:p>
        </p:txBody>
      </p:sp>
      <p:sp>
        <p:nvSpPr>
          <p:cNvPr id="860" name="Shape 860"/>
          <p:cNvSpPr/>
          <p:nvPr/>
        </p:nvSpPr>
        <p:spPr>
          <a:xfrm>
            <a:off x="2268141" y="4580953"/>
            <a:ext cx="892969" cy="892969"/>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61" name="Shape 861"/>
          <p:cNvSpPr/>
          <p:nvPr/>
        </p:nvSpPr>
        <p:spPr>
          <a:xfrm>
            <a:off x="2125266" y="4634532"/>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62" name="Shape 862"/>
          <p:cNvSpPr/>
          <p:nvPr/>
        </p:nvSpPr>
        <p:spPr>
          <a:xfrm>
            <a:off x="2316692" y="4500466"/>
            <a:ext cx="626775"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sister</a:t>
            </a:r>
          </a:p>
        </p:txBody>
      </p:sp>
      <p:sp>
        <p:nvSpPr>
          <p:cNvPr id="863" name="Shape 863"/>
          <p:cNvSpPr/>
          <p:nvPr/>
        </p:nvSpPr>
        <p:spPr>
          <a:xfrm>
            <a:off x="1714500" y="4902422"/>
            <a:ext cx="892969" cy="651867"/>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64" name="Shape 864"/>
          <p:cNvSpPr/>
          <p:nvPr/>
        </p:nvSpPr>
        <p:spPr>
          <a:xfrm>
            <a:off x="2009180" y="4991719"/>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65" name="Shape 865"/>
          <p:cNvSpPr/>
          <p:nvPr/>
        </p:nvSpPr>
        <p:spPr>
          <a:xfrm>
            <a:off x="1946672" y="5116735"/>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66" name="Shape 866"/>
          <p:cNvSpPr/>
          <p:nvPr/>
        </p:nvSpPr>
        <p:spPr>
          <a:xfrm>
            <a:off x="2197539" y="4839794"/>
            <a:ext cx="971421"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daughter</a:t>
            </a:r>
          </a:p>
        </p:txBody>
      </p:sp>
      <p:sp>
        <p:nvSpPr>
          <p:cNvPr id="867" name="Shape 867"/>
          <p:cNvSpPr/>
          <p:nvPr/>
        </p:nvSpPr>
        <p:spPr>
          <a:xfrm>
            <a:off x="2084593" y="5027318"/>
            <a:ext cx="835165"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mother</a:t>
            </a:r>
          </a:p>
        </p:txBody>
      </p:sp>
      <p:sp>
        <p:nvSpPr>
          <p:cNvPr id="868" name="Shape 868"/>
          <p:cNvSpPr/>
          <p:nvPr/>
        </p:nvSpPr>
        <p:spPr>
          <a:xfrm>
            <a:off x="1660922" y="1571649"/>
            <a:ext cx="6179344" cy="4491633"/>
          </a:xfrm>
          <a:prstGeom prst="rect">
            <a:avLst/>
          </a:prstGeom>
          <a:ln w="12700">
            <a:solidFill>
              <a:srgbClr val="000000"/>
            </a:solidFill>
            <a:miter lim="400000"/>
          </a:ln>
        </p:spPr>
        <p:txBody>
          <a:bodyPr lIns="35719" tIns="35719" rIns="35719" bIns="35719" anchor="ctr"/>
          <a:lstStyle/>
          <a:p>
            <a:pPr>
              <a:defRPr sz="3600"/>
            </a:pPr>
            <a:endParaRPr sz="2531"/>
          </a:p>
        </p:txBody>
      </p:sp>
      <p:pic>
        <p:nvPicPr>
          <p:cNvPr id="869" name="droppedImage.png"/>
          <p:cNvPicPr>
            <a:picLocks noChangeAspect="1"/>
          </p:cNvPicPr>
          <p:nvPr/>
        </p:nvPicPr>
        <p:blipFill>
          <a:blip r:embed="rId3">
            <a:extLst/>
          </a:blip>
          <a:stretch>
            <a:fillRect/>
          </a:stretch>
        </p:blipFill>
        <p:spPr>
          <a:xfrm>
            <a:off x="1893094" y="1580578"/>
            <a:ext cx="5348884" cy="4417743"/>
          </a:xfrm>
          <a:prstGeom prst="rect">
            <a:avLst/>
          </a:prstGeom>
          <a:ln w="12700">
            <a:miter lim="400000"/>
          </a:ln>
        </p:spPr>
      </p:pic>
      <p:sp>
        <p:nvSpPr>
          <p:cNvPr id="870" name="Shape 870"/>
          <p:cNvSpPr/>
          <p:nvPr/>
        </p:nvSpPr>
        <p:spPr>
          <a:xfrm>
            <a:off x="3214687" y="1893117"/>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71" name="Shape 871"/>
          <p:cNvSpPr/>
          <p:nvPr/>
        </p:nvSpPr>
        <p:spPr>
          <a:xfrm>
            <a:off x="3125391" y="2062782"/>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72" name="Shape 872"/>
          <p:cNvSpPr/>
          <p:nvPr/>
        </p:nvSpPr>
        <p:spPr>
          <a:xfrm>
            <a:off x="3364559" y="1919786"/>
            <a:ext cx="119423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medication</a:t>
            </a:r>
          </a:p>
        </p:txBody>
      </p:sp>
      <p:sp>
        <p:nvSpPr>
          <p:cNvPr id="873" name="Shape 873"/>
          <p:cNvSpPr/>
          <p:nvPr/>
        </p:nvSpPr>
        <p:spPr>
          <a:xfrm>
            <a:off x="4098726" y="3696914"/>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74" name="Shape 874"/>
          <p:cNvSpPr/>
          <p:nvPr/>
        </p:nvSpPr>
        <p:spPr>
          <a:xfrm>
            <a:off x="4009430" y="3866578"/>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75" name="Shape 875"/>
          <p:cNvSpPr/>
          <p:nvPr/>
        </p:nvSpPr>
        <p:spPr>
          <a:xfrm>
            <a:off x="4259257" y="3768232"/>
            <a:ext cx="960199"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inhalants</a:t>
            </a:r>
          </a:p>
        </p:txBody>
      </p:sp>
      <p:sp>
        <p:nvSpPr>
          <p:cNvPr id="876" name="Shape 876"/>
          <p:cNvSpPr/>
          <p:nvPr/>
        </p:nvSpPr>
        <p:spPr>
          <a:xfrm>
            <a:off x="7143750" y="1652016"/>
            <a:ext cx="535781" cy="4098727"/>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77" name="Shape 877"/>
          <p:cNvSpPr/>
          <p:nvPr/>
        </p:nvSpPr>
        <p:spPr>
          <a:xfrm>
            <a:off x="7134820" y="3402235"/>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78" name="Shape 878"/>
          <p:cNvSpPr/>
          <p:nvPr/>
        </p:nvSpPr>
        <p:spPr>
          <a:xfrm>
            <a:off x="7138153" y="3009208"/>
            <a:ext cx="556243"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wine</a:t>
            </a:r>
          </a:p>
        </p:txBody>
      </p:sp>
      <p:sp>
        <p:nvSpPr>
          <p:cNvPr id="879" name="Shape 879"/>
          <p:cNvSpPr/>
          <p:nvPr/>
        </p:nvSpPr>
        <p:spPr>
          <a:xfrm>
            <a:off x="6974086" y="4366641"/>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80" name="Shape 880"/>
          <p:cNvSpPr/>
          <p:nvPr/>
        </p:nvSpPr>
        <p:spPr>
          <a:xfrm>
            <a:off x="7186342" y="4241505"/>
            <a:ext cx="538610"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beer</a:t>
            </a:r>
          </a:p>
        </p:txBody>
      </p:sp>
      <p:sp>
        <p:nvSpPr>
          <p:cNvPr id="881" name="Shape 881"/>
          <p:cNvSpPr/>
          <p:nvPr/>
        </p:nvSpPr>
        <p:spPr>
          <a:xfrm>
            <a:off x="1955601" y="5848969"/>
            <a:ext cx="5813227" cy="169664"/>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82" name="Shape 882"/>
          <p:cNvSpPr/>
          <p:nvPr/>
        </p:nvSpPr>
        <p:spPr>
          <a:xfrm>
            <a:off x="6340078" y="5402485"/>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83" name="Shape 883"/>
          <p:cNvSpPr/>
          <p:nvPr/>
        </p:nvSpPr>
        <p:spPr>
          <a:xfrm>
            <a:off x="6250781" y="5572149"/>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84" name="Shape 884"/>
          <p:cNvSpPr/>
          <p:nvPr/>
        </p:nvSpPr>
        <p:spPr>
          <a:xfrm>
            <a:off x="6434062" y="5438083"/>
            <a:ext cx="1052917"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cigarettes</a:t>
            </a:r>
          </a:p>
        </p:txBody>
      </p:sp>
      <p:sp>
        <p:nvSpPr>
          <p:cNvPr id="885" name="Shape 885"/>
          <p:cNvSpPr/>
          <p:nvPr/>
        </p:nvSpPr>
        <p:spPr>
          <a:xfrm>
            <a:off x="6116836" y="4634531"/>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86" name="Shape 886"/>
          <p:cNvSpPr/>
          <p:nvPr/>
        </p:nvSpPr>
        <p:spPr>
          <a:xfrm>
            <a:off x="6027539" y="4804196"/>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87" name="Shape 887"/>
          <p:cNvSpPr/>
          <p:nvPr/>
        </p:nvSpPr>
        <p:spPr>
          <a:xfrm>
            <a:off x="6252702" y="4670130"/>
            <a:ext cx="67646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liquor</a:t>
            </a:r>
          </a:p>
        </p:txBody>
      </p:sp>
      <p:sp>
        <p:nvSpPr>
          <p:cNvPr id="888" name="Shape 888"/>
          <p:cNvSpPr/>
          <p:nvPr/>
        </p:nvSpPr>
        <p:spPr>
          <a:xfrm>
            <a:off x="5384601" y="5072086"/>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89" name="Shape 889"/>
          <p:cNvSpPr/>
          <p:nvPr/>
        </p:nvSpPr>
        <p:spPr>
          <a:xfrm>
            <a:off x="5295305" y="5241750"/>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90" name="Shape 890"/>
          <p:cNvSpPr/>
          <p:nvPr/>
        </p:nvSpPr>
        <p:spPr>
          <a:xfrm>
            <a:off x="5492266" y="5107685"/>
            <a:ext cx="1053173"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marijuana</a:t>
            </a:r>
          </a:p>
        </p:txBody>
      </p:sp>
      <p:sp>
        <p:nvSpPr>
          <p:cNvPr id="891" name="Shape 891"/>
          <p:cNvSpPr/>
          <p:nvPr/>
        </p:nvSpPr>
        <p:spPr>
          <a:xfrm>
            <a:off x="4420195" y="5277469"/>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92" name="Shape 892"/>
          <p:cNvSpPr/>
          <p:nvPr/>
        </p:nvSpPr>
        <p:spPr>
          <a:xfrm>
            <a:off x="3955852" y="4634531"/>
            <a:ext cx="90189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93" name="Shape 893"/>
          <p:cNvSpPr/>
          <p:nvPr/>
        </p:nvSpPr>
        <p:spPr>
          <a:xfrm>
            <a:off x="3866555" y="4804196"/>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94" name="Shape 894"/>
          <p:cNvSpPr/>
          <p:nvPr/>
        </p:nvSpPr>
        <p:spPr>
          <a:xfrm>
            <a:off x="4064733" y="4652271"/>
            <a:ext cx="1532472"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amphetamines</a:t>
            </a:r>
          </a:p>
        </p:txBody>
      </p:sp>
      <p:sp>
        <p:nvSpPr>
          <p:cNvPr id="895" name="Shape 895"/>
          <p:cNvSpPr/>
          <p:nvPr/>
        </p:nvSpPr>
        <p:spPr>
          <a:xfrm>
            <a:off x="3670102" y="5054227"/>
            <a:ext cx="90189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96" name="Shape 896"/>
          <p:cNvSpPr/>
          <p:nvPr/>
        </p:nvSpPr>
        <p:spPr>
          <a:xfrm>
            <a:off x="3580805" y="5188172"/>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97" name="Shape 897"/>
          <p:cNvSpPr/>
          <p:nvPr/>
        </p:nvSpPr>
        <p:spPr>
          <a:xfrm>
            <a:off x="3805125" y="5071966"/>
            <a:ext cx="1325684"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tranquilisers</a:t>
            </a:r>
          </a:p>
        </p:txBody>
      </p:sp>
      <p:sp>
        <p:nvSpPr>
          <p:cNvPr id="898" name="Shape 898"/>
          <p:cNvSpPr/>
          <p:nvPr/>
        </p:nvSpPr>
        <p:spPr>
          <a:xfrm>
            <a:off x="2678906" y="4652391"/>
            <a:ext cx="90189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899" name="Shape 899"/>
          <p:cNvSpPr/>
          <p:nvPr/>
        </p:nvSpPr>
        <p:spPr>
          <a:xfrm>
            <a:off x="2589609" y="4822055"/>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900" name="Shape 900"/>
          <p:cNvSpPr/>
          <p:nvPr/>
        </p:nvSpPr>
        <p:spPr>
          <a:xfrm>
            <a:off x="2782194" y="4696919"/>
            <a:ext cx="354264"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lsd</a:t>
            </a:r>
          </a:p>
        </p:txBody>
      </p:sp>
      <p:sp>
        <p:nvSpPr>
          <p:cNvPr id="901" name="Shape 901"/>
          <p:cNvSpPr/>
          <p:nvPr/>
        </p:nvSpPr>
        <p:spPr>
          <a:xfrm>
            <a:off x="2125266" y="4438079"/>
            <a:ext cx="330398" cy="53578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902" name="Shape 902"/>
          <p:cNvSpPr/>
          <p:nvPr/>
        </p:nvSpPr>
        <p:spPr>
          <a:xfrm>
            <a:off x="2035969" y="4607742"/>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903" name="Shape 903"/>
          <p:cNvSpPr/>
          <p:nvPr/>
        </p:nvSpPr>
        <p:spPr>
          <a:xfrm>
            <a:off x="2233250" y="4473677"/>
            <a:ext cx="734496"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heroin</a:t>
            </a:r>
          </a:p>
        </p:txBody>
      </p:sp>
      <p:sp>
        <p:nvSpPr>
          <p:cNvPr id="904" name="Shape 904"/>
          <p:cNvSpPr/>
          <p:nvPr/>
        </p:nvSpPr>
        <p:spPr>
          <a:xfrm>
            <a:off x="2259211" y="5464992"/>
            <a:ext cx="90189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905" name="Shape 905"/>
          <p:cNvSpPr/>
          <p:nvPr/>
        </p:nvSpPr>
        <p:spPr>
          <a:xfrm>
            <a:off x="2169914" y="5634657"/>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906" name="Shape 906"/>
          <p:cNvSpPr/>
          <p:nvPr/>
        </p:nvSpPr>
        <p:spPr>
          <a:xfrm>
            <a:off x="2392895" y="5500591"/>
            <a:ext cx="843181"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cocaine</a:t>
            </a:r>
          </a:p>
        </p:txBody>
      </p:sp>
    </p:spTree>
    <p:extLst>
      <p:ext uri="{BB962C8B-B14F-4D97-AF65-F5344CB8AC3E}">
        <p14:creationId xmlns:p14="http://schemas.microsoft.com/office/powerpoint/2010/main" val="584999198"/>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10" y="2513967"/>
            <a:ext cx="7886700" cy="841882"/>
          </a:xfrm>
        </p:spPr>
        <p:txBody>
          <a:bodyPr/>
          <a:lstStyle/>
          <a:p>
            <a:r>
              <a:rPr lang="en-US"/>
              <a:t>Some empirical evidence?</a:t>
            </a:r>
          </a:p>
        </p:txBody>
      </p:sp>
      <p:pic>
        <p:nvPicPr>
          <p:cNvPr id="3" name="Picture 2"/>
          <p:cNvPicPr>
            <a:picLocks noChangeAspect="1"/>
          </p:cNvPicPr>
          <p:nvPr/>
        </p:nvPicPr>
        <p:blipFill>
          <a:blip r:embed="rId2"/>
          <a:stretch>
            <a:fillRect/>
          </a:stretch>
        </p:blipFill>
        <p:spPr>
          <a:xfrm>
            <a:off x="4334416" y="4532811"/>
            <a:ext cx="2118806" cy="1562100"/>
          </a:xfrm>
          <a:prstGeom prst="rect">
            <a:avLst/>
          </a:prstGeom>
        </p:spPr>
      </p:pic>
    </p:spTree>
    <p:extLst>
      <p:ext uri="{BB962C8B-B14F-4D97-AF65-F5344CB8AC3E}">
        <p14:creationId xmlns:p14="http://schemas.microsoft.com/office/powerpoint/2010/main" val="1550549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86259" y="3403964"/>
            <a:ext cx="3322800" cy="1869075"/>
          </a:xfrm>
          <a:prstGeom prst="rect">
            <a:avLst/>
          </a:prstGeom>
        </p:spPr>
      </p:pic>
      <p:pic>
        <p:nvPicPr>
          <p:cNvPr id="3" name="Picture 2"/>
          <p:cNvPicPr>
            <a:picLocks noChangeAspect="1"/>
          </p:cNvPicPr>
          <p:nvPr/>
        </p:nvPicPr>
        <p:blipFill>
          <a:blip r:embed="rId3"/>
          <a:stretch>
            <a:fillRect/>
          </a:stretch>
        </p:blipFill>
        <p:spPr>
          <a:xfrm>
            <a:off x="4334416" y="4532811"/>
            <a:ext cx="2118806" cy="1562100"/>
          </a:xfrm>
          <a:prstGeom prst="rect">
            <a:avLst/>
          </a:prstGeom>
        </p:spPr>
      </p:pic>
      <p:sp>
        <p:nvSpPr>
          <p:cNvPr id="5" name="TextBox 4"/>
          <p:cNvSpPr txBox="1"/>
          <p:nvPr/>
        </p:nvSpPr>
        <p:spPr>
          <a:xfrm>
            <a:off x="6217572" y="5083028"/>
            <a:ext cx="1737708" cy="830997"/>
          </a:xfrm>
          <a:prstGeom prst="rect">
            <a:avLst/>
          </a:prstGeom>
          <a:noFill/>
        </p:spPr>
        <p:txBody>
          <a:bodyPr wrap="square" rtlCol="0">
            <a:spAutoFit/>
          </a:bodyPr>
          <a:lstStyle/>
          <a:p>
            <a:r>
              <a:rPr lang="en-US" sz="2400" dirty="0"/>
              <a:t>I </a:t>
            </a:r>
            <a:r>
              <a:rPr lang="en-US" sz="2400" i="1" dirty="0"/>
              <a:t>know</a:t>
            </a:r>
            <a:r>
              <a:rPr lang="en-US" sz="2400" dirty="0"/>
              <a:t> this is edible</a:t>
            </a:r>
          </a:p>
        </p:txBody>
      </p:sp>
      <p:sp>
        <p:nvSpPr>
          <p:cNvPr id="7" name="TextBox 6"/>
          <p:cNvSpPr txBox="1"/>
          <p:nvPr/>
        </p:nvSpPr>
        <p:spPr>
          <a:xfrm>
            <a:off x="4480212" y="3275890"/>
            <a:ext cx="2484468" cy="830997"/>
          </a:xfrm>
          <a:prstGeom prst="rect">
            <a:avLst/>
          </a:prstGeom>
          <a:noFill/>
        </p:spPr>
        <p:txBody>
          <a:bodyPr wrap="square" rtlCol="0">
            <a:spAutoFit/>
          </a:bodyPr>
          <a:lstStyle/>
          <a:p>
            <a:r>
              <a:rPr lang="en-US" sz="2400" dirty="0"/>
              <a:t>Nearby thing is probably edible</a:t>
            </a:r>
          </a:p>
        </p:txBody>
      </p:sp>
      <p:sp>
        <p:nvSpPr>
          <p:cNvPr id="4" name="TextBox 3"/>
          <p:cNvSpPr txBox="1"/>
          <p:nvPr/>
        </p:nvSpPr>
        <p:spPr>
          <a:xfrm>
            <a:off x="1977907" y="864066"/>
            <a:ext cx="4937760" cy="954107"/>
          </a:xfrm>
          <a:prstGeom prst="rect">
            <a:avLst/>
          </a:prstGeom>
          <a:noFill/>
        </p:spPr>
        <p:txBody>
          <a:bodyPr wrap="square" rtlCol="0">
            <a:spAutoFit/>
          </a:bodyPr>
          <a:lstStyle/>
          <a:p>
            <a:r>
              <a:rPr lang="en-US" sz="2800" dirty="0"/>
              <a:t>Similarity helps us </a:t>
            </a:r>
            <a:r>
              <a:rPr lang="en-US" sz="2800" dirty="0" err="1"/>
              <a:t>generalise</a:t>
            </a:r>
            <a:r>
              <a:rPr lang="en-US" sz="2800" dirty="0"/>
              <a:t> from one stimulus to another?</a:t>
            </a:r>
          </a:p>
        </p:txBody>
      </p:sp>
      <p:sp>
        <p:nvSpPr>
          <p:cNvPr id="10" name="Rectangle 9"/>
          <p:cNvSpPr/>
          <p:nvPr/>
        </p:nvSpPr>
        <p:spPr>
          <a:xfrm>
            <a:off x="1600200" y="548640"/>
            <a:ext cx="7466546" cy="15849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6793747" y="765607"/>
            <a:ext cx="995374" cy="115463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3360" y="819373"/>
            <a:ext cx="1067227" cy="1085627"/>
          </a:xfrm>
          <a:prstGeom prst="rect">
            <a:avLst/>
          </a:prstGeom>
        </p:spPr>
      </p:pic>
      <p:cxnSp>
        <p:nvCxnSpPr>
          <p:cNvPr id="6" name="Straight Arrow Connector 5"/>
          <p:cNvCxnSpPr/>
          <p:nvPr/>
        </p:nvCxnSpPr>
        <p:spPr>
          <a:xfrm flipH="1" flipV="1">
            <a:off x="5943600" y="4106887"/>
            <a:ext cx="850147" cy="846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27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3011" y="2801432"/>
            <a:ext cx="1465767" cy="1465767"/>
          </a:xfrm>
          <a:prstGeom prst="rect">
            <a:avLst/>
          </a:prstGeom>
        </p:spPr>
      </p:pic>
      <p:pic>
        <p:nvPicPr>
          <p:cNvPr id="3" name="Picture 2"/>
          <p:cNvPicPr>
            <a:picLocks noChangeAspect="1"/>
          </p:cNvPicPr>
          <p:nvPr/>
        </p:nvPicPr>
        <p:blipFill>
          <a:blip r:embed="rId3"/>
          <a:stretch>
            <a:fillRect/>
          </a:stretch>
        </p:blipFill>
        <p:spPr>
          <a:xfrm>
            <a:off x="4334416" y="4532811"/>
            <a:ext cx="2118806" cy="1562100"/>
          </a:xfrm>
          <a:prstGeom prst="rect">
            <a:avLst/>
          </a:prstGeom>
        </p:spPr>
      </p:pic>
      <p:sp>
        <p:nvSpPr>
          <p:cNvPr id="8" name="TextBox 7"/>
          <p:cNvSpPr txBox="1"/>
          <p:nvPr/>
        </p:nvSpPr>
        <p:spPr>
          <a:xfrm>
            <a:off x="2139334" y="2703318"/>
            <a:ext cx="2996546" cy="830997"/>
          </a:xfrm>
          <a:prstGeom prst="rect">
            <a:avLst/>
          </a:prstGeom>
          <a:noFill/>
        </p:spPr>
        <p:txBody>
          <a:bodyPr wrap="square" rtlCol="0">
            <a:spAutoFit/>
          </a:bodyPr>
          <a:lstStyle/>
          <a:p>
            <a:r>
              <a:rPr lang="en-US" sz="2400" dirty="0"/>
              <a:t>Distant thing is probably not edible?</a:t>
            </a:r>
          </a:p>
        </p:txBody>
      </p:sp>
      <p:sp>
        <p:nvSpPr>
          <p:cNvPr id="10" name="TextBox 9"/>
          <p:cNvSpPr txBox="1"/>
          <p:nvPr/>
        </p:nvSpPr>
        <p:spPr>
          <a:xfrm>
            <a:off x="6217572" y="5083028"/>
            <a:ext cx="1737708" cy="830997"/>
          </a:xfrm>
          <a:prstGeom prst="rect">
            <a:avLst/>
          </a:prstGeom>
          <a:noFill/>
        </p:spPr>
        <p:txBody>
          <a:bodyPr wrap="square" rtlCol="0">
            <a:spAutoFit/>
          </a:bodyPr>
          <a:lstStyle/>
          <a:p>
            <a:r>
              <a:rPr lang="en-US" sz="2400" dirty="0"/>
              <a:t>I know this </a:t>
            </a:r>
            <a:r>
              <a:rPr lang="en-US" sz="2400"/>
              <a:t>is edible</a:t>
            </a:r>
            <a:endParaRPr lang="en-US" sz="2400" dirty="0"/>
          </a:p>
        </p:txBody>
      </p:sp>
      <p:sp>
        <p:nvSpPr>
          <p:cNvPr id="6" name="TextBox 5"/>
          <p:cNvSpPr txBox="1"/>
          <p:nvPr/>
        </p:nvSpPr>
        <p:spPr>
          <a:xfrm>
            <a:off x="1977907" y="864066"/>
            <a:ext cx="4937760" cy="954107"/>
          </a:xfrm>
          <a:prstGeom prst="rect">
            <a:avLst/>
          </a:prstGeom>
          <a:noFill/>
        </p:spPr>
        <p:txBody>
          <a:bodyPr wrap="square" rtlCol="0">
            <a:spAutoFit/>
          </a:bodyPr>
          <a:lstStyle/>
          <a:p>
            <a:r>
              <a:rPr lang="en-US" sz="2800" dirty="0"/>
              <a:t>Similarity helps us </a:t>
            </a:r>
            <a:r>
              <a:rPr lang="en-US" sz="2800" dirty="0" err="1"/>
              <a:t>generalise</a:t>
            </a:r>
            <a:r>
              <a:rPr lang="en-US" sz="2800" dirty="0"/>
              <a:t> from one stimulus to another?</a:t>
            </a:r>
          </a:p>
        </p:txBody>
      </p:sp>
      <p:sp>
        <p:nvSpPr>
          <p:cNvPr id="7" name="Rectangle 6"/>
          <p:cNvSpPr/>
          <p:nvPr/>
        </p:nvSpPr>
        <p:spPr>
          <a:xfrm>
            <a:off x="1600200" y="548640"/>
            <a:ext cx="7466546" cy="15849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6793747" y="765607"/>
            <a:ext cx="995374" cy="115463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3360" y="819373"/>
            <a:ext cx="1067227" cy="1085627"/>
          </a:xfrm>
          <a:prstGeom prst="rect">
            <a:avLst/>
          </a:prstGeom>
        </p:spPr>
      </p:pic>
      <p:cxnSp>
        <p:nvCxnSpPr>
          <p:cNvPr id="12" name="Straight Arrow Connector 11"/>
          <p:cNvCxnSpPr/>
          <p:nvPr/>
        </p:nvCxnSpPr>
        <p:spPr>
          <a:xfrm flipH="1" flipV="1">
            <a:off x="4334416" y="3703320"/>
            <a:ext cx="2459332" cy="1249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01640" y="3947160"/>
            <a:ext cx="415498" cy="369332"/>
          </a:xfrm>
          <a:prstGeom prst="rect">
            <a:avLst/>
          </a:prstGeom>
          <a:noFill/>
        </p:spPr>
        <p:txBody>
          <a:bodyPr wrap="none" rtlCol="0">
            <a:spAutoFit/>
          </a:bodyPr>
          <a:lstStyle/>
          <a:p>
            <a:r>
              <a:rPr lang="en-US"/>
              <a:t>???</a:t>
            </a:r>
          </a:p>
        </p:txBody>
      </p:sp>
    </p:spTree>
    <p:extLst>
      <p:ext uri="{BB962C8B-B14F-4D97-AF65-F5344CB8AC3E}">
        <p14:creationId xmlns:p14="http://schemas.microsoft.com/office/powerpoint/2010/main" val="1630356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“universal” law of </a:t>
            </a:r>
            <a:r>
              <a:rPr lang="en-US" dirty="0" err="1"/>
              <a:t>generalisation</a:t>
            </a:r>
            <a:endParaRPr lang="en-US" dirty="0"/>
          </a:p>
        </p:txBody>
      </p:sp>
      <p:pic>
        <p:nvPicPr>
          <p:cNvPr id="3" name="Picture 2"/>
          <p:cNvPicPr>
            <a:picLocks noChangeAspect="1"/>
          </p:cNvPicPr>
          <p:nvPr/>
        </p:nvPicPr>
        <p:blipFill>
          <a:blip r:embed="rId2"/>
          <a:stretch>
            <a:fillRect/>
          </a:stretch>
        </p:blipFill>
        <p:spPr>
          <a:xfrm>
            <a:off x="6157371" y="1714204"/>
            <a:ext cx="1459991" cy="2297052"/>
          </a:xfrm>
          <a:prstGeom prst="rect">
            <a:avLst/>
          </a:prstGeom>
        </p:spPr>
      </p:pic>
      <p:sp>
        <p:nvSpPr>
          <p:cNvPr id="4" name="TextBox 3"/>
          <p:cNvSpPr txBox="1"/>
          <p:nvPr/>
        </p:nvSpPr>
        <p:spPr>
          <a:xfrm>
            <a:off x="911350" y="5768146"/>
            <a:ext cx="7406640" cy="707886"/>
          </a:xfrm>
          <a:prstGeom prst="rect">
            <a:avLst/>
          </a:prstGeom>
          <a:noFill/>
        </p:spPr>
        <p:txBody>
          <a:bodyPr wrap="square" rtlCol="0">
            <a:spAutoFit/>
          </a:bodyPr>
          <a:lstStyle/>
          <a:p>
            <a:r>
              <a:rPr lang="en-US" sz="2000" dirty="0"/>
              <a:t>The probability of </a:t>
            </a:r>
            <a:r>
              <a:rPr lang="en-US" sz="2000" dirty="0" err="1"/>
              <a:t>generalising</a:t>
            </a:r>
            <a:r>
              <a:rPr lang="en-US" sz="2000" dirty="0"/>
              <a:t> from one stimulus to another decreases </a:t>
            </a:r>
            <a:r>
              <a:rPr lang="en-US" sz="2000" i="1" dirty="0"/>
              <a:t>exponentially</a:t>
            </a:r>
            <a:r>
              <a:rPr lang="en-US" sz="2000" dirty="0"/>
              <a:t> as a function of dissimilarity (i.e. distance)</a:t>
            </a:r>
          </a:p>
        </p:txBody>
      </p:sp>
      <p:sp>
        <p:nvSpPr>
          <p:cNvPr id="6" name="TextBox 5"/>
          <p:cNvSpPr txBox="1"/>
          <p:nvPr/>
        </p:nvSpPr>
        <p:spPr>
          <a:xfrm>
            <a:off x="6052767" y="4153356"/>
            <a:ext cx="1564595" cy="369332"/>
          </a:xfrm>
          <a:prstGeom prst="rect">
            <a:avLst/>
          </a:prstGeom>
          <a:noFill/>
        </p:spPr>
        <p:txBody>
          <a:bodyPr wrap="none" rtlCol="0">
            <a:spAutoFit/>
          </a:bodyPr>
          <a:lstStyle/>
          <a:p>
            <a:r>
              <a:rPr lang="en-US"/>
              <a:t>Roger Shepard</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62616" y="4083755"/>
            <a:ext cx="1169404" cy="86214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74366" y="3950949"/>
            <a:ext cx="868681" cy="109727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54797" y="4079688"/>
            <a:ext cx="985671" cy="985671"/>
          </a:xfrm>
          <a:prstGeom prst="rect">
            <a:avLst/>
          </a:prstGeom>
        </p:spPr>
      </p:pic>
      <p:sp>
        <p:nvSpPr>
          <p:cNvPr id="11" name="TextBox 10"/>
          <p:cNvSpPr txBox="1"/>
          <p:nvPr/>
        </p:nvSpPr>
        <p:spPr>
          <a:xfrm>
            <a:off x="2085978" y="5004399"/>
            <a:ext cx="2832570" cy="369332"/>
          </a:xfrm>
          <a:prstGeom prst="rect">
            <a:avLst/>
          </a:prstGeom>
          <a:noFill/>
        </p:spPr>
        <p:txBody>
          <a:bodyPr wrap="none" rtlCol="0">
            <a:spAutoFit/>
          </a:bodyPr>
          <a:lstStyle/>
          <a:p>
            <a:r>
              <a:rPr lang="en-US" b="1" dirty="0">
                <a:solidFill>
                  <a:schemeClr val="accent5"/>
                </a:solidFill>
              </a:rPr>
              <a:t>“Psychological distance”</a:t>
            </a:r>
          </a:p>
        </p:txBody>
      </p:sp>
      <p:sp>
        <p:nvSpPr>
          <p:cNvPr id="12" name="TextBox 11"/>
          <p:cNvSpPr txBox="1"/>
          <p:nvPr/>
        </p:nvSpPr>
        <p:spPr>
          <a:xfrm rot="16200000">
            <a:off x="389972" y="2437484"/>
            <a:ext cx="2018501" cy="369332"/>
          </a:xfrm>
          <a:prstGeom prst="rect">
            <a:avLst/>
          </a:prstGeom>
          <a:noFill/>
        </p:spPr>
        <p:txBody>
          <a:bodyPr wrap="none" rtlCol="0">
            <a:spAutoFit/>
          </a:bodyPr>
          <a:lstStyle/>
          <a:p>
            <a:r>
              <a:rPr lang="en-US" b="1" dirty="0">
                <a:solidFill>
                  <a:schemeClr val="accent6"/>
                </a:solidFill>
              </a:rPr>
              <a:t>“</a:t>
            </a:r>
            <a:r>
              <a:rPr lang="en-US" b="1" dirty="0" err="1">
                <a:solidFill>
                  <a:schemeClr val="accent6"/>
                </a:solidFill>
              </a:rPr>
              <a:t>Generalisation</a:t>
            </a:r>
            <a:r>
              <a:rPr lang="en-US" b="1" dirty="0">
                <a:solidFill>
                  <a:schemeClr val="accent6"/>
                </a:solidFill>
              </a:rPr>
              <a:t>”</a:t>
            </a:r>
          </a:p>
        </p:txBody>
      </p:sp>
      <p:cxnSp>
        <p:nvCxnSpPr>
          <p:cNvPr id="14" name="Straight Connector 13"/>
          <p:cNvCxnSpPr/>
          <p:nvPr/>
        </p:nvCxnSpPr>
        <p:spPr>
          <a:xfrm>
            <a:off x="1767840" y="1399539"/>
            <a:ext cx="0" cy="24667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757283" y="3866329"/>
            <a:ext cx="3283185" cy="180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rot="10800000">
            <a:off x="1947318" y="84114"/>
            <a:ext cx="5187855" cy="3593686"/>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89572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138" y="1460500"/>
            <a:ext cx="3755887" cy="4546600"/>
          </a:xfrm>
          <a:prstGeom prst="rect">
            <a:avLst/>
          </a:prstGeom>
        </p:spPr>
      </p:pic>
      <p:sp>
        <p:nvSpPr>
          <p:cNvPr id="4" name="TextBox 3"/>
          <p:cNvSpPr txBox="1"/>
          <p:nvPr/>
        </p:nvSpPr>
        <p:spPr>
          <a:xfrm>
            <a:off x="1148147" y="6075925"/>
            <a:ext cx="2832570" cy="369332"/>
          </a:xfrm>
          <a:prstGeom prst="rect">
            <a:avLst/>
          </a:prstGeom>
          <a:noFill/>
        </p:spPr>
        <p:txBody>
          <a:bodyPr wrap="none" rtlCol="0">
            <a:spAutoFit/>
          </a:bodyPr>
          <a:lstStyle/>
          <a:p>
            <a:r>
              <a:rPr lang="en-US" b="1" dirty="0">
                <a:solidFill>
                  <a:schemeClr val="accent5"/>
                </a:solidFill>
              </a:rPr>
              <a:t>“Psychological distance”</a:t>
            </a:r>
          </a:p>
        </p:txBody>
      </p:sp>
      <p:sp>
        <p:nvSpPr>
          <p:cNvPr id="7" name="TextBox 6"/>
          <p:cNvSpPr txBox="1"/>
          <p:nvPr/>
        </p:nvSpPr>
        <p:spPr>
          <a:xfrm rot="16200000">
            <a:off x="-669779" y="3448050"/>
            <a:ext cx="2018501" cy="369332"/>
          </a:xfrm>
          <a:prstGeom prst="rect">
            <a:avLst/>
          </a:prstGeom>
          <a:noFill/>
        </p:spPr>
        <p:txBody>
          <a:bodyPr wrap="none" rtlCol="0">
            <a:spAutoFit/>
          </a:bodyPr>
          <a:lstStyle/>
          <a:p>
            <a:r>
              <a:rPr lang="en-US" b="1" dirty="0">
                <a:solidFill>
                  <a:schemeClr val="accent6"/>
                </a:solidFill>
              </a:rPr>
              <a:t>“</a:t>
            </a:r>
            <a:r>
              <a:rPr lang="en-US" b="1" dirty="0" err="1">
                <a:solidFill>
                  <a:schemeClr val="accent6"/>
                </a:solidFill>
              </a:rPr>
              <a:t>Generalisation</a:t>
            </a:r>
            <a:r>
              <a:rPr lang="en-US" b="1" dirty="0">
                <a:solidFill>
                  <a:schemeClr val="accent6"/>
                </a:solidFill>
              </a:rPr>
              <a:t>”</a:t>
            </a:r>
          </a:p>
        </p:txBody>
      </p:sp>
      <p:sp>
        <p:nvSpPr>
          <p:cNvPr id="8" name="TextBox 7"/>
          <p:cNvSpPr txBox="1"/>
          <p:nvPr/>
        </p:nvSpPr>
        <p:spPr>
          <a:xfrm>
            <a:off x="5094772" y="1480343"/>
            <a:ext cx="3155223" cy="369332"/>
          </a:xfrm>
          <a:prstGeom prst="rect">
            <a:avLst/>
          </a:prstGeom>
          <a:noFill/>
        </p:spPr>
        <p:txBody>
          <a:bodyPr wrap="none" rtlCol="0">
            <a:spAutoFit/>
          </a:bodyPr>
          <a:lstStyle/>
          <a:p>
            <a:r>
              <a:rPr lang="en-US"/>
              <a:t>Invariance across stimulus </a:t>
            </a:r>
            <a:r>
              <a:rPr lang="en-US" dirty="0"/>
              <a:t>types</a:t>
            </a:r>
          </a:p>
        </p:txBody>
      </p:sp>
      <p:sp>
        <p:nvSpPr>
          <p:cNvPr id="9" name="TextBox 8"/>
          <p:cNvSpPr txBox="1"/>
          <p:nvPr/>
        </p:nvSpPr>
        <p:spPr>
          <a:xfrm>
            <a:off x="5094772" y="3329518"/>
            <a:ext cx="3577518" cy="369332"/>
          </a:xfrm>
          <a:prstGeom prst="rect">
            <a:avLst/>
          </a:prstGeom>
          <a:noFill/>
        </p:spPr>
        <p:txBody>
          <a:bodyPr wrap="none" rtlCol="0">
            <a:spAutoFit/>
          </a:bodyPr>
          <a:lstStyle/>
          <a:p>
            <a:r>
              <a:rPr lang="en-US" dirty="0"/>
              <a:t>Invariance across sensory modalities</a:t>
            </a:r>
          </a:p>
        </p:txBody>
      </p:sp>
      <p:sp>
        <p:nvSpPr>
          <p:cNvPr id="10" name="TextBox 9"/>
          <p:cNvSpPr txBox="1"/>
          <p:nvPr/>
        </p:nvSpPr>
        <p:spPr>
          <a:xfrm>
            <a:off x="5146404" y="4760642"/>
            <a:ext cx="2501647" cy="369332"/>
          </a:xfrm>
          <a:prstGeom prst="rect">
            <a:avLst/>
          </a:prstGeom>
          <a:noFill/>
        </p:spPr>
        <p:txBody>
          <a:bodyPr wrap="none" rtlCol="0">
            <a:spAutoFit/>
          </a:bodyPr>
          <a:lstStyle/>
          <a:p>
            <a:r>
              <a:rPr lang="en-US"/>
              <a:t>Invariance across species</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56938" y="5201921"/>
            <a:ext cx="897571" cy="98984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74381" y="5157189"/>
            <a:ext cx="1297909" cy="989845"/>
          </a:xfrm>
          <a:prstGeom prst="rect">
            <a:avLst/>
          </a:prstGeom>
        </p:spPr>
      </p:pic>
      <p:sp>
        <p:nvSpPr>
          <p:cNvPr id="14" name="Title 1"/>
          <p:cNvSpPr>
            <a:spLocks noGrp="1"/>
          </p:cNvSpPr>
          <p:nvPr>
            <p:ph type="title"/>
          </p:nvPr>
        </p:nvSpPr>
        <p:spPr>
          <a:xfrm>
            <a:off x="628650" y="365127"/>
            <a:ext cx="7886700" cy="841882"/>
          </a:xfrm>
        </p:spPr>
        <p:txBody>
          <a:bodyPr/>
          <a:lstStyle/>
          <a:p>
            <a:r>
              <a:rPr lang="en-US" dirty="0"/>
              <a:t>The “universal” law of </a:t>
            </a:r>
            <a:r>
              <a:rPr lang="en-US" dirty="0" err="1"/>
              <a:t>generalisation</a:t>
            </a:r>
            <a:endParaRPr lang="en-US" dirty="0"/>
          </a:p>
        </p:txBody>
      </p:sp>
      <p:sp>
        <p:nvSpPr>
          <p:cNvPr id="18" name="Shape 950"/>
          <p:cNvSpPr/>
          <p:nvPr/>
        </p:nvSpPr>
        <p:spPr>
          <a:xfrm>
            <a:off x="6004322" y="1974257"/>
            <a:ext cx="178594" cy="178594"/>
          </a:xfrm>
          <a:prstGeom prst="rect">
            <a:avLst/>
          </a:prstGeom>
          <a:solidFill>
            <a:srgbClr val="666666"/>
          </a:solidFill>
          <a:ln w="19050">
            <a:solidFill>
              <a:srgbClr val="0D0D0D"/>
            </a:solidFill>
            <a:miter lim="400000"/>
          </a:ln>
        </p:spPr>
        <p:txBody>
          <a:bodyPr lIns="35719" tIns="35719" rIns="35719" bIns="35719" anchor="ctr"/>
          <a:lstStyle/>
          <a:p>
            <a:pPr>
              <a:defRPr sz="3600"/>
            </a:pPr>
            <a:endParaRPr sz="2531"/>
          </a:p>
        </p:txBody>
      </p:sp>
      <p:sp>
        <p:nvSpPr>
          <p:cNvPr id="20" name="Shape 952"/>
          <p:cNvSpPr/>
          <p:nvPr/>
        </p:nvSpPr>
        <p:spPr>
          <a:xfrm>
            <a:off x="6236494" y="2170710"/>
            <a:ext cx="178594" cy="178594"/>
          </a:xfrm>
          <a:prstGeom prst="rect">
            <a:avLst/>
          </a:prstGeom>
          <a:solidFill>
            <a:srgbClr val="F2F2F2"/>
          </a:solidFill>
          <a:ln w="19050">
            <a:solidFill>
              <a:srgbClr val="0D0D0D"/>
            </a:solidFill>
            <a:miter lim="400000"/>
          </a:ln>
        </p:spPr>
        <p:txBody>
          <a:bodyPr lIns="35719" tIns="35719" rIns="35719" bIns="35719" anchor="ctr"/>
          <a:lstStyle/>
          <a:p>
            <a:pPr>
              <a:defRPr sz="3600"/>
            </a:pPr>
            <a:endParaRPr sz="2531"/>
          </a:p>
        </p:txBody>
      </p:sp>
      <p:sp>
        <p:nvSpPr>
          <p:cNvPr id="21" name="Shape 953"/>
          <p:cNvSpPr/>
          <p:nvPr/>
        </p:nvSpPr>
        <p:spPr>
          <a:xfrm>
            <a:off x="5673924" y="2170710"/>
            <a:ext cx="178594" cy="178594"/>
          </a:xfrm>
          <a:prstGeom prst="rect">
            <a:avLst/>
          </a:prstGeom>
          <a:solidFill>
            <a:srgbClr val="1D2515"/>
          </a:solidFill>
          <a:ln w="19050">
            <a:solidFill>
              <a:srgbClr val="0D0D0D"/>
            </a:solidFill>
            <a:miter lim="400000"/>
          </a:ln>
        </p:spPr>
        <p:txBody>
          <a:bodyPr lIns="35719" tIns="35719" rIns="35719" bIns="35719" anchor="ctr"/>
          <a:lstStyle/>
          <a:p>
            <a:pPr>
              <a:defRPr sz="3600"/>
            </a:pPr>
            <a:endParaRPr sz="2531"/>
          </a:p>
        </p:txBody>
      </p:sp>
      <p:sp>
        <p:nvSpPr>
          <p:cNvPr id="22" name="Shape 954"/>
          <p:cNvSpPr/>
          <p:nvPr/>
        </p:nvSpPr>
        <p:spPr>
          <a:xfrm>
            <a:off x="5772150" y="2393952"/>
            <a:ext cx="267891" cy="267891"/>
          </a:xfrm>
          <a:prstGeom prst="rect">
            <a:avLst/>
          </a:prstGeom>
          <a:solidFill>
            <a:srgbClr val="999999"/>
          </a:solidFill>
          <a:ln w="19050">
            <a:solidFill>
              <a:srgbClr val="0D0D0D"/>
            </a:solidFill>
            <a:miter lim="400000"/>
          </a:ln>
        </p:spPr>
        <p:txBody>
          <a:bodyPr lIns="35719" tIns="35719" rIns="35719" bIns="35719" anchor="ctr"/>
          <a:lstStyle/>
          <a:p>
            <a:pPr>
              <a:defRPr sz="3600"/>
            </a:pPr>
            <a:endParaRPr sz="2531"/>
          </a:p>
        </p:txBody>
      </p:sp>
      <p:sp>
        <p:nvSpPr>
          <p:cNvPr id="23" name="Shape 955"/>
          <p:cNvSpPr/>
          <p:nvPr/>
        </p:nvSpPr>
        <p:spPr>
          <a:xfrm>
            <a:off x="6102549" y="2501108"/>
            <a:ext cx="267891" cy="267891"/>
          </a:xfrm>
          <a:prstGeom prst="rect">
            <a:avLst/>
          </a:prstGeom>
          <a:solidFill>
            <a:srgbClr val="666666"/>
          </a:solidFill>
          <a:ln w="19050">
            <a:solidFill>
              <a:srgbClr val="0D0D0D"/>
            </a:solidFill>
            <a:miter lim="400000"/>
          </a:ln>
        </p:spPr>
        <p:txBody>
          <a:bodyPr lIns="35719" tIns="35719" rIns="35719" bIns="35719" anchor="ctr"/>
          <a:lstStyle/>
          <a:p>
            <a:pPr>
              <a:defRPr sz="3600"/>
            </a:pPr>
            <a:endParaRPr sz="2531"/>
          </a:p>
        </p:txBody>
      </p:sp>
      <p:sp>
        <p:nvSpPr>
          <p:cNvPr id="24" name="Shape 956"/>
          <p:cNvSpPr/>
          <p:nvPr/>
        </p:nvSpPr>
        <p:spPr>
          <a:xfrm>
            <a:off x="6522244" y="2420741"/>
            <a:ext cx="267891" cy="267891"/>
          </a:xfrm>
          <a:prstGeom prst="rect">
            <a:avLst/>
          </a:prstGeom>
          <a:solidFill>
            <a:srgbClr val="CCCCCC"/>
          </a:solidFill>
          <a:ln w="19050">
            <a:solidFill>
              <a:srgbClr val="0D0D0D"/>
            </a:solidFill>
            <a:miter lim="400000"/>
          </a:ln>
        </p:spPr>
        <p:txBody>
          <a:bodyPr lIns="35719" tIns="35719" rIns="35719" bIns="35719" anchor="ctr"/>
          <a:lstStyle/>
          <a:p>
            <a:pPr>
              <a:defRPr sz="3600"/>
            </a:pPr>
            <a:endParaRPr sz="2531"/>
          </a:p>
        </p:txBody>
      </p:sp>
      <p:sp>
        <p:nvSpPr>
          <p:cNvPr id="26" name="Shape 958"/>
          <p:cNvSpPr/>
          <p:nvPr/>
        </p:nvSpPr>
        <p:spPr>
          <a:xfrm>
            <a:off x="5772150" y="2697561"/>
            <a:ext cx="267891" cy="267891"/>
          </a:xfrm>
          <a:prstGeom prst="rect">
            <a:avLst/>
          </a:prstGeom>
          <a:solidFill>
            <a:srgbClr val="1D2515"/>
          </a:solidFill>
          <a:ln w="19050">
            <a:solidFill>
              <a:srgbClr val="0D0D0D"/>
            </a:solidFill>
            <a:miter lim="400000"/>
          </a:ln>
        </p:spPr>
        <p:txBody>
          <a:bodyPr lIns="35719" tIns="35719" rIns="35719" bIns="35719" anchor="ctr"/>
          <a:lstStyle/>
          <a:p>
            <a:pPr>
              <a:defRPr sz="3600"/>
            </a:pPr>
            <a:endParaRPr sz="2531"/>
          </a:p>
        </p:txBody>
      </p:sp>
      <p:sp>
        <p:nvSpPr>
          <p:cNvPr id="27" name="Shape 959"/>
          <p:cNvSpPr/>
          <p:nvPr/>
        </p:nvSpPr>
        <p:spPr>
          <a:xfrm>
            <a:off x="6566893" y="2224288"/>
            <a:ext cx="89297" cy="89297"/>
          </a:xfrm>
          <a:prstGeom prst="rect">
            <a:avLst/>
          </a:prstGeom>
          <a:solidFill>
            <a:srgbClr val="999999"/>
          </a:solidFill>
          <a:ln w="19050">
            <a:solidFill>
              <a:srgbClr val="0D0D0D"/>
            </a:solidFill>
            <a:miter lim="400000"/>
          </a:ln>
        </p:spPr>
        <p:txBody>
          <a:bodyPr lIns="35719" tIns="35719" rIns="35719" bIns="35719" anchor="ctr"/>
          <a:lstStyle/>
          <a:p>
            <a:pPr>
              <a:defRPr sz="3600"/>
            </a:pPr>
            <a:endParaRPr sz="2531"/>
          </a:p>
        </p:txBody>
      </p:sp>
      <p:sp>
        <p:nvSpPr>
          <p:cNvPr id="28" name="Shape 960"/>
          <p:cNvSpPr/>
          <p:nvPr/>
        </p:nvSpPr>
        <p:spPr>
          <a:xfrm>
            <a:off x="6397228" y="2376093"/>
            <a:ext cx="89297" cy="89297"/>
          </a:xfrm>
          <a:prstGeom prst="rect">
            <a:avLst/>
          </a:prstGeom>
          <a:solidFill>
            <a:srgbClr val="666666"/>
          </a:solidFill>
          <a:ln w="19050">
            <a:solidFill>
              <a:srgbClr val="0D0D0D"/>
            </a:solidFill>
            <a:miter lim="400000"/>
          </a:ln>
        </p:spPr>
        <p:txBody>
          <a:bodyPr lIns="35719" tIns="35719" rIns="35719" bIns="35719" anchor="ctr"/>
          <a:lstStyle/>
          <a:p>
            <a:pPr>
              <a:defRPr sz="3600"/>
            </a:pPr>
            <a:endParaRPr sz="2531"/>
          </a:p>
        </p:txBody>
      </p:sp>
      <p:sp>
        <p:nvSpPr>
          <p:cNvPr id="29" name="Shape 961"/>
          <p:cNvSpPr/>
          <p:nvPr/>
        </p:nvSpPr>
        <p:spPr>
          <a:xfrm>
            <a:off x="6281143" y="1947468"/>
            <a:ext cx="89297" cy="89297"/>
          </a:xfrm>
          <a:prstGeom prst="rect">
            <a:avLst/>
          </a:prstGeom>
          <a:solidFill>
            <a:srgbClr val="CCCCCC"/>
          </a:solidFill>
          <a:ln w="19050">
            <a:solidFill>
              <a:srgbClr val="0D0D0D"/>
            </a:solidFill>
            <a:miter lim="400000"/>
          </a:ln>
        </p:spPr>
        <p:txBody>
          <a:bodyPr lIns="35719" tIns="35719" rIns="35719" bIns="35719" anchor="ctr"/>
          <a:lstStyle/>
          <a:p>
            <a:pPr>
              <a:defRPr sz="3600"/>
            </a:pPr>
            <a:endParaRPr sz="2531"/>
          </a:p>
        </p:txBody>
      </p:sp>
      <p:sp>
        <p:nvSpPr>
          <p:cNvPr id="30" name="Shape 962"/>
          <p:cNvSpPr/>
          <p:nvPr/>
        </p:nvSpPr>
        <p:spPr>
          <a:xfrm>
            <a:off x="5620346" y="2402882"/>
            <a:ext cx="89297" cy="89297"/>
          </a:xfrm>
          <a:prstGeom prst="rect">
            <a:avLst/>
          </a:prstGeom>
          <a:solidFill>
            <a:srgbClr val="F2F2F2"/>
          </a:solidFill>
          <a:ln w="19050">
            <a:solidFill>
              <a:srgbClr val="0D0D0D"/>
            </a:solidFill>
            <a:miter lim="400000"/>
          </a:ln>
        </p:spPr>
        <p:txBody>
          <a:bodyPr lIns="35719" tIns="35719" rIns="35719" bIns="35719" anchor="ctr"/>
          <a:lstStyle/>
          <a:p>
            <a:pPr>
              <a:defRPr sz="3600"/>
            </a:pPr>
            <a:endParaRPr sz="2531"/>
          </a:p>
        </p:txBody>
      </p:sp>
      <p:sp>
        <p:nvSpPr>
          <p:cNvPr id="31" name="Shape 963"/>
          <p:cNvSpPr/>
          <p:nvPr/>
        </p:nvSpPr>
        <p:spPr>
          <a:xfrm>
            <a:off x="5995393" y="2224288"/>
            <a:ext cx="89297" cy="89297"/>
          </a:xfrm>
          <a:prstGeom prst="rect">
            <a:avLst/>
          </a:prstGeom>
          <a:solidFill>
            <a:srgbClr val="1D2515"/>
          </a:solidFill>
          <a:ln w="19050">
            <a:solidFill>
              <a:srgbClr val="0D0D0D"/>
            </a:solidFill>
            <a:miter lim="400000"/>
          </a:ln>
        </p:spPr>
        <p:txBody>
          <a:bodyPr lIns="35719" tIns="35719" rIns="35719" bIns="35719" anchor="ctr"/>
          <a:lstStyle/>
          <a:p>
            <a:pPr>
              <a:defRPr sz="3600"/>
            </a:pPr>
            <a:endParaRPr sz="2531"/>
          </a:p>
        </p:txBody>
      </p:sp>
      <p:sp>
        <p:nvSpPr>
          <p:cNvPr id="39" name="Shape 971"/>
          <p:cNvSpPr/>
          <p:nvPr/>
        </p:nvSpPr>
        <p:spPr>
          <a:xfrm>
            <a:off x="7225805" y="2010349"/>
            <a:ext cx="496489" cy="443257"/>
          </a:xfrm>
          <a:custGeom>
            <a:avLst/>
            <a:gdLst/>
            <a:ahLst/>
            <a:cxnLst>
              <a:cxn ang="0">
                <a:pos x="wd2" y="hd2"/>
              </a:cxn>
              <a:cxn ang="5400000">
                <a:pos x="wd2" y="hd2"/>
              </a:cxn>
              <a:cxn ang="10800000">
                <a:pos x="wd2" y="hd2"/>
              </a:cxn>
              <a:cxn ang="16200000">
                <a:pos x="wd2" y="hd2"/>
              </a:cxn>
            </a:cxnLst>
            <a:rect l="0" t="0" r="r" b="b"/>
            <a:pathLst>
              <a:path w="21230" h="20895" extrusionOk="0">
                <a:moveTo>
                  <a:pt x="8305" y="5115"/>
                </a:moveTo>
                <a:cubicBezTo>
                  <a:pt x="9437" y="6927"/>
                  <a:pt x="11701" y="13586"/>
                  <a:pt x="12916" y="13757"/>
                </a:cubicBezTo>
                <a:cubicBezTo>
                  <a:pt x="13961" y="13904"/>
                  <a:pt x="17455" y="7479"/>
                  <a:pt x="18449" y="7657"/>
                </a:cubicBezTo>
                <a:cubicBezTo>
                  <a:pt x="19234" y="7798"/>
                  <a:pt x="21423" y="12592"/>
                  <a:pt x="21215" y="13757"/>
                </a:cubicBezTo>
                <a:cubicBezTo>
                  <a:pt x="20886" y="15603"/>
                  <a:pt x="15643" y="20552"/>
                  <a:pt x="13838" y="20873"/>
                </a:cubicBezTo>
                <a:cubicBezTo>
                  <a:pt x="12087" y="21185"/>
                  <a:pt x="6717" y="18134"/>
                  <a:pt x="5078" y="16807"/>
                </a:cubicBezTo>
                <a:cubicBezTo>
                  <a:pt x="3724" y="15710"/>
                  <a:pt x="-177" y="11415"/>
                  <a:pt x="6" y="10199"/>
                </a:cubicBezTo>
                <a:cubicBezTo>
                  <a:pt x="131" y="9365"/>
                  <a:pt x="4109" y="8136"/>
                  <a:pt x="4616" y="7149"/>
                </a:cubicBezTo>
                <a:cubicBezTo>
                  <a:pt x="5225" y="5963"/>
                  <a:pt x="3924" y="643"/>
                  <a:pt x="4616" y="32"/>
                </a:cubicBezTo>
                <a:cubicBezTo>
                  <a:pt x="5124" y="-415"/>
                  <a:pt x="7570" y="3939"/>
                  <a:pt x="8305" y="5115"/>
                </a:cubicBezTo>
                <a:close/>
              </a:path>
            </a:pathLst>
          </a:custGeom>
          <a:ln w="25400">
            <a:solidFill>
              <a:srgbClr val="000000"/>
            </a:solidFill>
            <a:miter lim="400000"/>
          </a:ln>
        </p:spPr>
        <p:txBody>
          <a:bodyPr lIns="35719" tIns="35719" rIns="35719" bIns="35719" anchor="b"/>
          <a:lstStyle/>
          <a:p>
            <a:endParaRPr sz="1266"/>
          </a:p>
        </p:txBody>
      </p:sp>
      <p:sp>
        <p:nvSpPr>
          <p:cNvPr id="40" name="Shape 972"/>
          <p:cNvSpPr/>
          <p:nvPr/>
        </p:nvSpPr>
        <p:spPr>
          <a:xfrm>
            <a:off x="7800314" y="2082192"/>
            <a:ext cx="334336" cy="385327"/>
          </a:xfrm>
          <a:custGeom>
            <a:avLst/>
            <a:gdLst/>
            <a:ahLst/>
            <a:cxnLst>
              <a:cxn ang="0">
                <a:pos x="wd2" y="hd2"/>
              </a:cxn>
              <a:cxn ang="5400000">
                <a:pos x="wd2" y="hd2"/>
              </a:cxn>
              <a:cxn ang="10800000">
                <a:pos x="wd2" y="hd2"/>
              </a:cxn>
              <a:cxn ang="16200000">
                <a:pos x="wd2" y="hd2"/>
              </a:cxn>
            </a:cxnLst>
            <a:rect l="0" t="0" r="r" b="b"/>
            <a:pathLst>
              <a:path w="21437" h="20649" extrusionOk="0">
                <a:moveTo>
                  <a:pt x="7605" y="8420"/>
                </a:moveTo>
                <a:cubicBezTo>
                  <a:pt x="7529" y="9494"/>
                  <a:pt x="2183" y="11949"/>
                  <a:pt x="2074" y="13043"/>
                </a:cubicBezTo>
                <a:cubicBezTo>
                  <a:pt x="2150" y="12280"/>
                  <a:pt x="9897" y="12885"/>
                  <a:pt x="10371" y="13621"/>
                </a:cubicBezTo>
                <a:cubicBezTo>
                  <a:pt x="10864" y="14386"/>
                  <a:pt x="5726" y="19278"/>
                  <a:pt x="6223" y="19977"/>
                </a:cubicBezTo>
                <a:cubicBezTo>
                  <a:pt x="6817" y="20814"/>
                  <a:pt x="15516" y="20929"/>
                  <a:pt x="16593" y="19977"/>
                </a:cubicBezTo>
                <a:cubicBezTo>
                  <a:pt x="17888" y="18833"/>
                  <a:pt x="15365" y="11745"/>
                  <a:pt x="15902" y="9576"/>
                </a:cubicBezTo>
                <a:cubicBezTo>
                  <a:pt x="16435" y="7424"/>
                  <a:pt x="21600" y="2282"/>
                  <a:pt x="21433" y="330"/>
                </a:cubicBezTo>
                <a:cubicBezTo>
                  <a:pt x="21509" y="1220"/>
                  <a:pt x="13884" y="897"/>
                  <a:pt x="11754" y="908"/>
                </a:cubicBezTo>
                <a:cubicBezTo>
                  <a:pt x="9169" y="922"/>
                  <a:pt x="1525" y="-671"/>
                  <a:pt x="0" y="330"/>
                </a:cubicBezTo>
                <a:cubicBezTo>
                  <a:pt x="1065" y="-369"/>
                  <a:pt x="7726" y="6730"/>
                  <a:pt x="7605" y="8420"/>
                </a:cubicBezTo>
                <a:close/>
              </a:path>
            </a:pathLst>
          </a:custGeom>
          <a:ln w="25400">
            <a:solidFill>
              <a:srgbClr val="000000"/>
            </a:solidFill>
            <a:miter lim="400000"/>
          </a:ln>
        </p:spPr>
        <p:txBody>
          <a:bodyPr lIns="35719" tIns="35719" rIns="35719" bIns="35719" anchor="b"/>
          <a:lstStyle/>
          <a:p>
            <a:endParaRPr sz="1266"/>
          </a:p>
        </p:txBody>
      </p:sp>
      <p:sp>
        <p:nvSpPr>
          <p:cNvPr id="41" name="Shape 973"/>
          <p:cNvSpPr/>
          <p:nvPr/>
        </p:nvSpPr>
        <p:spPr>
          <a:xfrm rot="5281717">
            <a:off x="7918639" y="2557895"/>
            <a:ext cx="389384" cy="342686"/>
          </a:xfrm>
          <a:custGeom>
            <a:avLst/>
            <a:gdLst/>
            <a:ahLst/>
            <a:cxnLst>
              <a:cxn ang="0">
                <a:pos x="wd2" y="hd2"/>
              </a:cxn>
              <a:cxn ang="5400000">
                <a:pos x="wd2" y="hd2"/>
              </a:cxn>
              <a:cxn ang="10800000">
                <a:pos x="wd2" y="hd2"/>
              </a:cxn>
              <a:cxn ang="16200000">
                <a:pos x="wd2" y="hd2"/>
              </a:cxn>
            </a:cxnLst>
            <a:rect l="0" t="0" r="r" b="b"/>
            <a:pathLst>
              <a:path w="20534" h="20922" extrusionOk="0">
                <a:moveTo>
                  <a:pt x="6830" y="5269"/>
                </a:moveTo>
                <a:cubicBezTo>
                  <a:pt x="8233" y="6469"/>
                  <a:pt x="9442" y="13825"/>
                  <a:pt x="10810" y="14485"/>
                </a:cubicBezTo>
                <a:cubicBezTo>
                  <a:pt x="10060" y="14123"/>
                  <a:pt x="12739" y="8087"/>
                  <a:pt x="13654" y="6585"/>
                </a:cubicBezTo>
                <a:cubicBezTo>
                  <a:pt x="14699" y="4867"/>
                  <a:pt x="18646" y="-120"/>
                  <a:pt x="19909" y="2"/>
                </a:cubicBezTo>
                <a:cubicBezTo>
                  <a:pt x="21410" y="147"/>
                  <a:pt x="19877" y="12740"/>
                  <a:pt x="18771" y="15802"/>
                </a:cubicBezTo>
                <a:cubicBezTo>
                  <a:pt x="18348" y="16974"/>
                  <a:pt x="16309" y="19964"/>
                  <a:pt x="15360" y="20410"/>
                </a:cubicBezTo>
                <a:cubicBezTo>
                  <a:pt x="13084" y="21480"/>
                  <a:pt x="3890" y="20790"/>
                  <a:pt x="2849" y="19094"/>
                </a:cubicBezTo>
                <a:cubicBezTo>
                  <a:pt x="2266" y="18143"/>
                  <a:pt x="4823" y="12787"/>
                  <a:pt x="4555" y="11194"/>
                </a:cubicBezTo>
                <a:cubicBezTo>
                  <a:pt x="4261" y="9441"/>
                  <a:pt x="-190" y="5314"/>
                  <a:pt x="6" y="3952"/>
                </a:cubicBezTo>
                <a:cubicBezTo>
                  <a:pt x="131" y="3083"/>
                  <a:pt x="5739" y="4336"/>
                  <a:pt x="6830" y="5269"/>
                </a:cubicBezTo>
                <a:close/>
              </a:path>
            </a:pathLst>
          </a:custGeom>
          <a:ln w="25400">
            <a:solidFill>
              <a:srgbClr val="000000"/>
            </a:solidFill>
            <a:miter lim="400000"/>
          </a:ln>
        </p:spPr>
        <p:txBody>
          <a:bodyPr lIns="35719" tIns="35719" rIns="35719" bIns="35719" anchor="b"/>
          <a:lstStyle/>
          <a:p>
            <a:endParaRPr sz="1266"/>
          </a:p>
        </p:txBody>
      </p:sp>
      <p:sp>
        <p:nvSpPr>
          <p:cNvPr id="42" name="Shape 974"/>
          <p:cNvSpPr/>
          <p:nvPr/>
        </p:nvSpPr>
        <p:spPr>
          <a:xfrm rot="9776852">
            <a:off x="7337924" y="2563041"/>
            <a:ext cx="432721" cy="292707"/>
          </a:xfrm>
          <a:custGeom>
            <a:avLst/>
            <a:gdLst/>
            <a:ahLst/>
            <a:cxnLst>
              <a:cxn ang="0">
                <a:pos x="wd2" y="hd2"/>
              </a:cxn>
              <a:cxn ang="5400000">
                <a:pos x="wd2" y="hd2"/>
              </a:cxn>
              <a:cxn ang="10800000">
                <a:pos x="wd2" y="hd2"/>
              </a:cxn>
              <a:cxn ang="16200000">
                <a:pos x="wd2" y="hd2"/>
              </a:cxn>
            </a:cxnLst>
            <a:rect l="0" t="0" r="r" b="b"/>
            <a:pathLst>
              <a:path w="20343" h="20292" extrusionOk="0">
                <a:moveTo>
                  <a:pt x="961" y="2273"/>
                </a:moveTo>
                <a:cubicBezTo>
                  <a:pt x="1630" y="1369"/>
                  <a:pt x="5540" y="11470"/>
                  <a:pt x="6537" y="11244"/>
                </a:cubicBezTo>
                <a:cubicBezTo>
                  <a:pt x="7551" y="11014"/>
                  <a:pt x="8773" y="1222"/>
                  <a:pt x="10086" y="31"/>
                </a:cubicBezTo>
                <a:cubicBezTo>
                  <a:pt x="10811" y="-627"/>
                  <a:pt x="12960" y="9312"/>
                  <a:pt x="14141" y="9749"/>
                </a:cubicBezTo>
                <a:cubicBezTo>
                  <a:pt x="15216" y="10146"/>
                  <a:pt x="19596" y="3847"/>
                  <a:pt x="20224" y="4516"/>
                </a:cubicBezTo>
                <a:cubicBezTo>
                  <a:pt x="21228" y="5585"/>
                  <a:pt x="15554" y="16972"/>
                  <a:pt x="13634" y="17971"/>
                </a:cubicBezTo>
                <a:cubicBezTo>
                  <a:pt x="12649" y="18485"/>
                  <a:pt x="9256" y="15606"/>
                  <a:pt x="8058" y="15729"/>
                </a:cubicBezTo>
                <a:cubicBezTo>
                  <a:pt x="6458" y="15893"/>
                  <a:pt x="1742" y="20973"/>
                  <a:pt x="961" y="20214"/>
                </a:cubicBezTo>
                <a:cubicBezTo>
                  <a:pt x="-269" y="19018"/>
                  <a:pt x="-372" y="4076"/>
                  <a:pt x="961" y="2273"/>
                </a:cubicBezTo>
                <a:close/>
              </a:path>
            </a:pathLst>
          </a:custGeom>
          <a:ln w="25400">
            <a:solidFill>
              <a:srgbClr val="000000"/>
            </a:solidFill>
            <a:miter lim="400000"/>
          </a:ln>
        </p:spPr>
        <p:txBody>
          <a:bodyPr lIns="35719" tIns="35719" rIns="35719" bIns="35719" anchor="b"/>
          <a:lstStyle/>
          <a:p>
            <a:endParaRPr sz="1266"/>
          </a:p>
        </p:txBody>
      </p:sp>
      <p:sp>
        <p:nvSpPr>
          <p:cNvPr id="44" name="Shape 981"/>
          <p:cNvSpPr/>
          <p:nvPr/>
        </p:nvSpPr>
        <p:spPr>
          <a:xfrm>
            <a:off x="7420218" y="3715090"/>
            <a:ext cx="198773"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atin typeface="Times New Roman"/>
                <a:ea typeface="Times New Roman"/>
                <a:cs typeface="Times New Roman"/>
                <a:sym typeface="Times New Roman"/>
              </a:defRPr>
            </a:lvl1pPr>
          </a:lstStyle>
          <a:p>
            <a:r>
              <a:rPr sz="1969"/>
              <a:t>d</a:t>
            </a:r>
          </a:p>
        </p:txBody>
      </p:sp>
      <p:sp>
        <p:nvSpPr>
          <p:cNvPr id="45" name="Shape 982"/>
          <p:cNvSpPr/>
          <p:nvPr/>
        </p:nvSpPr>
        <p:spPr>
          <a:xfrm>
            <a:off x="7899798" y="3750809"/>
            <a:ext cx="198773"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atin typeface="Times New Roman"/>
                <a:ea typeface="Times New Roman"/>
                <a:cs typeface="Times New Roman"/>
                <a:sym typeface="Times New Roman"/>
              </a:defRPr>
            </a:lvl1pPr>
          </a:lstStyle>
          <a:p>
            <a:r>
              <a:rPr sz="1969"/>
              <a:t>p</a:t>
            </a:r>
          </a:p>
        </p:txBody>
      </p:sp>
      <p:sp>
        <p:nvSpPr>
          <p:cNvPr id="46" name="Shape 983"/>
          <p:cNvSpPr/>
          <p:nvPr/>
        </p:nvSpPr>
        <p:spPr>
          <a:xfrm>
            <a:off x="8032347" y="4197293"/>
            <a:ext cx="14266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atin typeface="Times New Roman"/>
                <a:ea typeface="Times New Roman"/>
                <a:cs typeface="Times New Roman"/>
                <a:sym typeface="Times New Roman"/>
              </a:defRPr>
            </a:lvl1pPr>
          </a:lstStyle>
          <a:p>
            <a:r>
              <a:rPr sz="1969"/>
              <a:t>t</a:t>
            </a:r>
          </a:p>
        </p:txBody>
      </p:sp>
      <p:sp>
        <p:nvSpPr>
          <p:cNvPr id="47" name="Shape 984"/>
          <p:cNvSpPr/>
          <p:nvPr/>
        </p:nvSpPr>
        <p:spPr>
          <a:xfrm>
            <a:off x="8183166" y="3875824"/>
            <a:ext cx="198773"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atin typeface="Times New Roman"/>
                <a:ea typeface="Times New Roman"/>
                <a:cs typeface="Times New Roman"/>
                <a:sym typeface="Times New Roman"/>
              </a:defRPr>
            </a:lvl1pPr>
          </a:lstStyle>
          <a:p>
            <a:r>
              <a:rPr sz="1969"/>
              <a:t>g</a:t>
            </a:r>
          </a:p>
        </p:txBody>
      </p:sp>
      <p:sp>
        <p:nvSpPr>
          <p:cNvPr id="48" name="Shape 989"/>
          <p:cNvSpPr/>
          <p:nvPr/>
        </p:nvSpPr>
        <p:spPr>
          <a:xfrm>
            <a:off x="7612337" y="4197293"/>
            <a:ext cx="197170"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atin typeface="Times New Roman"/>
                <a:ea typeface="Times New Roman"/>
                <a:cs typeface="Times New Roman"/>
                <a:sym typeface="Times New Roman"/>
              </a:defRPr>
            </a:lvl1pPr>
          </a:lstStyle>
          <a:p>
            <a:r>
              <a:rPr sz="1969" dirty="0"/>
              <a:t>ŋ</a:t>
            </a:r>
          </a:p>
        </p:txBody>
      </p:sp>
      <p:sp>
        <p:nvSpPr>
          <p:cNvPr id="49" name="Shape 990"/>
          <p:cNvSpPr/>
          <p:nvPr/>
        </p:nvSpPr>
        <p:spPr>
          <a:xfrm>
            <a:off x="7431454" y="4036559"/>
            <a:ext cx="192361"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atin typeface="Times New Roman"/>
                <a:ea typeface="Times New Roman"/>
                <a:cs typeface="Times New Roman"/>
                <a:sym typeface="Times New Roman"/>
              </a:defRPr>
            </a:lvl1pPr>
          </a:lstStyle>
          <a:p>
            <a:r>
              <a:rPr sz="1969"/>
              <a:t>θ</a:t>
            </a:r>
          </a:p>
        </p:txBody>
      </p:sp>
      <p:sp>
        <p:nvSpPr>
          <p:cNvPr id="53" name="Shape 927"/>
          <p:cNvSpPr/>
          <p:nvPr/>
        </p:nvSpPr>
        <p:spPr>
          <a:xfrm>
            <a:off x="6273403" y="3845919"/>
            <a:ext cx="178594" cy="178594"/>
          </a:xfrm>
          <a:prstGeom prst="rect">
            <a:avLst/>
          </a:prstGeom>
          <a:solidFill>
            <a:srgbClr val="F2F2F2"/>
          </a:solidFill>
          <a:ln w="19050">
            <a:solidFill>
              <a:srgbClr val="0D0D0D"/>
            </a:solidFill>
            <a:miter lim="400000"/>
          </a:ln>
        </p:spPr>
        <p:txBody>
          <a:bodyPr lIns="35719" tIns="35719" rIns="35719" bIns="35719" anchor="ctr"/>
          <a:lstStyle/>
          <a:p>
            <a:pPr>
              <a:defRPr sz="3600"/>
            </a:pPr>
            <a:endParaRPr sz="2531"/>
          </a:p>
        </p:txBody>
      </p:sp>
      <p:sp>
        <p:nvSpPr>
          <p:cNvPr id="60" name="Shape 934"/>
          <p:cNvSpPr/>
          <p:nvPr/>
        </p:nvSpPr>
        <p:spPr>
          <a:xfrm>
            <a:off x="5710833" y="3845919"/>
            <a:ext cx="178594" cy="178594"/>
          </a:xfrm>
          <a:prstGeom prst="rect">
            <a:avLst/>
          </a:prstGeom>
          <a:solidFill>
            <a:srgbClr val="1D2515"/>
          </a:solidFill>
          <a:ln w="19050">
            <a:solidFill>
              <a:srgbClr val="0D0D0D"/>
            </a:solidFill>
            <a:miter lim="400000"/>
          </a:ln>
        </p:spPr>
        <p:txBody>
          <a:bodyPr lIns="35719" tIns="35719" rIns="35719" bIns="35719" anchor="ctr"/>
          <a:lstStyle/>
          <a:p>
            <a:pPr>
              <a:defRPr sz="3600"/>
            </a:pPr>
            <a:endParaRPr sz="2531"/>
          </a:p>
        </p:txBody>
      </p:sp>
      <p:sp>
        <p:nvSpPr>
          <p:cNvPr id="61" name="Shape 935"/>
          <p:cNvSpPr/>
          <p:nvPr/>
        </p:nvSpPr>
        <p:spPr>
          <a:xfrm>
            <a:off x="5791200" y="4095950"/>
            <a:ext cx="178594" cy="178594"/>
          </a:xfrm>
          <a:prstGeom prst="rect">
            <a:avLst/>
          </a:prstGeom>
          <a:solidFill>
            <a:srgbClr val="658248"/>
          </a:solidFill>
          <a:ln w="19050">
            <a:solidFill>
              <a:srgbClr val="0D0D0D"/>
            </a:solidFill>
            <a:miter lim="400000"/>
          </a:ln>
        </p:spPr>
        <p:txBody>
          <a:bodyPr lIns="35719" tIns="35719" rIns="35719" bIns="35719" anchor="ctr"/>
          <a:lstStyle/>
          <a:p>
            <a:pPr>
              <a:defRPr sz="3600"/>
            </a:pPr>
            <a:endParaRPr sz="2531"/>
          </a:p>
        </p:txBody>
      </p:sp>
      <p:sp>
        <p:nvSpPr>
          <p:cNvPr id="62" name="Shape 936"/>
          <p:cNvSpPr/>
          <p:nvPr/>
        </p:nvSpPr>
        <p:spPr>
          <a:xfrm>
            <a:off x="6041231" y="3970935"/>
            <a:ext cx="178594" cy="178594"/>
          </a:xfrm>
          <a:prstGeom prst="rect">
            <a:avLst/>
          </a:prstGeom>
          <a:solidFill>
            <a:srgbClr val="3E502C"/>
          </a:solidFill>
          <a:ln w="19050">
            <a:solidFill>
              <a:srgbClr val="0D0D0D"/>
            </a:solidFill>
            <a:miter lim="400000"/>
          </a:ln>
        </p:spPr>
        <p:txBody>
          <a:bodyPr lIns="35719" tIns="35719" rIns="35719" bIns="35719" anchor="ctr"/>
          <a:lstStyle/>
          <a:p>
            <a:pPr>
              <a:defRPr sz="3600"/>
            </a:pPr>
            <a:endParaRPr sz="2531"/>
          </a:p>
        </p:txBody>
      </p:sp>
      <p:sp>
        <p:nvSpPr>
          <p:cNvPr id="63" name="Shape 937"/>
          <p:cNvSpPr/>
          <p:nvPr/>
        </p:nvSpPr>
        <p:spPr>
          <a:xfrm>
            <a:off x="6639520" y="3872708"/>
            <a:ext cx="178594" cy="178594"/>
          </a:xfrm>
          <a:prstGeom prst="rect">
            <a:avLst/>
          </a:prstGeom>
          <a:solidFill>
            <a:srgbClr val="91BA69"/>
          </a:solidFill>
          <a:ln w="19050">
            <a:solidFill>
              <a:srgbClr val="0D0D0D"/>
            </a:solidFill>
            <a:miter lim="400000"/>
          </a:ln>
        </p:spPr>
        <p:txBody>
          <a:bodyPr lIns="35719" tIns="35719" rIns="35719" bIns="35719" anchor="ctr"/>
          <a:lstStyle/>
          <a:p>
            <a:pPr>
              <a:defRPr sz="3600"/>
            </a:pPr>
            <a:endParaRPr sz="2531"/>
          </a:p>
        </p:txBody>
      </p:sp>
      <p:sp>
        <p:nvSpPr>
          <p:cNvPr id="64" name="Shape 938"/>
          <p:cNvSpPr/>
          <p:nvPr/>
        </p:nvSpPr>
        <p:spPr>
          <a:xfrm>
            <a:off x="6380559" y="4095950"/>
            <a:ext cx="178594" cy="178594"/>
          </a:xfrm>
          <a:prstGeom prst="rect">
            <a:avLst/>
          </a:prstGeom>
          <a:solidFill>
            <a:srgbClr val="B4E782"/>
          </a:solidFill>
          <a:ln w="19050">
            <a:solidFill>
              <a:srgbClr val="0D0D0D"/>
            </a:solidFill>
            <a:miter lim="400000"/>
          </a:ln>
        </p:spPr>
        <p:txBody>
          <a:bodyPr lIns="35719" tIns="35719" rIns="35719" bIns="35719" anchor="ctr"/>
          <a:lstStyle/>
          <a:p>
            <a:pPr>
              <a:defRPr sz="3600"/>
            </a:pPr>
            <a:endParaRPr sz="2531"/>
          </a:p>
        </p:txBody>
      </p:sp>
      <p:sp>
        <p:nvSpPr>
          <p:cNvPr id="65" name="Shape 939"/>
          <p:cNvSpPr/>
          <p:nvPr/>
        </p:nvSpPr>
        <p:spPr>
          <a:xfrm>
            <a:off x="6085880" y="4292403"/>
            <a:ext cx="178594" cy="178594"/>
          </a:xfrm>
          <a:prstGeom prst="rect">
            <a:avLst/>
          </a:prstGeom>
          <a:solidFill>
            <a:srgbClr val="344F19"/>
          </a:solidFill>
          <a:ln w="19050">
            <a:solidFill>
              <a:srgbClr val="0D0D0D"/>
            </a:solidFill>
            <a:miter lim="400000"/>
          </a:ln>
        </p:spPr>
        <p:txBody>
          <a:bodyPr lIns="35719" tIns="35719" rIns="35719" bIns="35719" anchor="ctr"/>
          <a:lstStyle/>
          <a:p>
            <a:pPr>
              <a:defRPr sz="3600"/>
            </a:pPr>
            <a:endParaRPr sz="2531"/>
          </a:p>
        </p:txBody>
      </p:sp>
      <p:sp>
        <p:nvSpPr>
          <p:cNvPr id="66" name="Shape 940"/>
          <p:cNvSpPr/>
          <p:nvPr/>
        </p:nvSpPr>
        <p:spPr>
          <a:xfrm>
            <a:off x="5710833" y="4399560"/>
            <a:ext cx="178594" cy="178594"/>
          </a:xfrm>
          <a:prstGeom prst="rect">
            <a:avLst/>
          </a:prstGeom>
          <a:solidFill>
            <a:srgbClr val="548129"/>
          </a:solidFill>
          <a:ln w="19050">
            <a:solidFill>
              <a:srgbClr val="0D0D0D"/>
            </a:solidFill>
            <a:miter lim="400000"/>
          </a:ln>
        </p:spPr>
        <p:txBody>
          <a:bodyPr lIns="35719" tIns="35719" rIns="35719" bIns="35719" anchor="ctr"/>
          <a:lstStyle/>
          <a:p>
            <a:pPr>
              <a:defRPr sz="3600"/>
            </a:pPr>
            <a:endParaRPr sz="2531"/>
          </a:p>
        </p:txBody>
      </p:sp>
      <p:sp>
        <p:nvSpPr>
          <p:cNvPr id="67" name="Shape 941"/>
          <p:cNvSpPr/>
          <p:nvPr/>
        </p:nvSpPr>
        <p:spPr>
          <a:xfrm>
            <a:off x="6639520" y="4185247"/>
            <a:ext cx="178594" cy="178594"/>
          </a:xfrm>
          <a:prstGeom prst="rect">
            <a:avLst/>
          </a:prstGeom>
          <a:solidFill>
            <a:srgbClr val="76B839"/>
          </a:solidFill>
          <a:ln w="19050">
            <a:solidFill>
              <a:srgbClr val="0D0D0D"/>
            </a:solidFill>
            <a:miter lim="400000"/>
          </a:ln>
        </p:spPr>
        <p:txBody>
          <a:bodyPr lIns="35719" tIns="35719" rIns="35719" bIns="35719" anchor="ctr"/>
          <a:lstStyle/>
          <a:p>
            <a:pPr>
              <a:defRPr sz="3600"/>
            </a:pPr>
            <a:endParaRPr sz="2531"/>
          </a:p>
        </p:txBody>
      </p:sp>
      <p:sp>
        <p:nvSpPr>
          <p:cNvPr id="68" name="Shape 942"/>
          <p:cNvSpPr/>
          <p:nvPr/>
        </p:nvSpPr>
        <p:spPr>
          <a:xfrm>
            <a:off x="6380559" y="4372770"/>
            <a:ext cx="178594" cy="178594"/>
          </a:xfrm>
          <a:prstGeom prst="rect">
            <a:avLst/>
          </a:prstGeom>
          <a:solidFill>
            <a:srgbClr val="92E446"/>
          </a:solidFill>
          <a:ln w="19050">
            <a:solidFill>
              <a:srgbClr val="0D0D0D"/>
            </a:solidFill>
            <a:miter lim="400000"/>
          </a:ln>
        </p:spPr>
        <p:txBody>
          <a:bodyPr lIns="35719" tIns="35719" rIns="35719" bIns="35719" anchor="ctr"/>
          <a:lstStyle/>
          <a:p>
            <a:pPr>
              <a:defRPr sz="3600"/>
            </a:pPr>
            <a:endParaRPr sz="2531"/>
          </a:p>
        </p:txBody>
      </p:sp>
    </p:spTree>
    <p:extLst>
      <p:ext uri="{BB962C8B-B14F-4D97-AF65-F5344CB8AC3E}">
        <p14:creationId xmlns:p14="http://schemas.microsoft.com/office/powerpoint/2010/main" val="114443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52" y="2640494"/>
            <a:ext cx="7886700" cy="1413345"/>
          </a:xfrm>
        </p:spPr>
        <p:txBody>
          <a:bodyPr>
            <a:normAutofit/>
          </a:bodyPr>
          <a:lstStyle/>
          <a:p>
            <a:r>
              <a:rPr lang="en-US" dirty="0"/>
              <a:t>Problems with the geometric approach</a:t>
            </a:r>
          </a:p>
        </p:txBody>
      </p:sp>
    </p:spTree>
    <p:extLst>
      <p:ext uri="{BB962C8B-B14F-4D97-AF65-F5344CB8AC3E}">
        <p14:creationId xmlns:p14="http://schemas.microsoft.com/office/powerpoint/2010/main" val="1399910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symmetry constraint</a:t>
            </a:r>
          </a:p>
        </p:txBody>
      </p:sp>
      <p:pic>
        <p:nvPicPr>
          <p:cNvPr id="3" name="droppedImage.png"/>
          <p:cNvPicPr>
            <a:picLocks noChangeAspect="1"/>
          </p:cNvPicPr>
          <p:nvPr/>
        </p:nvPicPr>
        <p:blipFill>
          <a:blip r:embed="rId2">
            <a:extLst/>
          </a:blip>
          <a:stretch>
            <a:fillRect/>
          </a:stretch>
        </p:blipFill>
        <p:spPr>
          <a:xfrm>
            <a:off x="2053828" y="1830610"/>
            <a:ext cx="4518422" cy="3922504"/>
          </a:xfrm>
          <a:prstGeom prst="rect">
            <a:avLst/>
          </a:prstGeom>
          <a:ln w="12700">
            <a:miter lim="400000"/>
          </a:ln>
        </p:spPr>
      </p:pic>
      <p:sp>
        <p:nvSpPr>
          <p:cNvPr id="4" name="Shape 830"/>
          <p:cNvSpPr/>
          <p:nvPr/>
        </p:nvSpPr>
        <p:spPr>
          <a:xfrm>
            <a:off x="2759273" y="1660946"/>
            <a:ext cx="892969" cy="892969"/>
          </a:xfrm>
          <a:prstGeom prst="rect">
            <a:avLst/>
          </a:prstGeom>
          <a:solidFill>
            <a:srgbClr val="FFFFFF"/>
          </a:solidFill>
          <a:ln w="25400">
            <a:solidFill>
              <a:srgbClr val="FFFFFF"/>
            </a:solidFill>
            <a:miter lim="400000"/>
          </a:ln>
        </p:spPr>
        <p:txBody>
          <a:bodyPr lIns="35719" tIns="35719" rIns="35719" bIns="35719" anchor="ctr"/>
          <a:lstStyle/>
          <a:p>
            <a:pPr>
              <a:defRPr sz="3600"/>
            </a:pPr>
            <a:endParaRPr sz="2531"/>
          </a:p>
        </p:txBody>
      </p:sp>
      <p:sp>
        <p:nvSpPr>
          <p:cNvPr id="5" name="Shape 831"/>
          <p:cNvSpPr/>
          <p:nvPr/>
        </p:nvSpPr>
        <p:spPr>
          <a:xfrm>
            <a:off x="2759273" y="1830610"/>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6" name="Shape 832"/>
          <p:cNvSpPr/>
          <p:nvPr/>
        </p:nvSpPr>
        <p:spPr>
          <a:xfrm>
            <a:off x="2678906" y="1955625"/>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7" name="Shape 833"/>
          <p:cNvSpPr/>
          <p:nvPr/>
        </p:nvSpPr>
        <p:spPr>
          <a:xfrm>
            <a:off x="2983537" y="1669755"/>
            <a:ext cx="51616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aunt</a:t>
            </a:r>
          </a:p>
        </p:txBody>
      </p:sp>
      <p:sp>
        <p:nvSpPr>
          <p:cNvPr id="8" name="Shape 834"/>
          <p:cNvSpPr/>
          <p:nvPr/>
        </p:nvSpPr>
        <p:spPr>
          <a:xfrm>
            <a:off x="2873236" y="1910857"/>
            <a:ext cx="605936"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niece</a:t>
            </a:r>
          </a:p>
        </p:txBody>
      </p:sp>
      <p:sp>
        <p:nvSpPr>
          <p:cNvPr id="9" name="Shape 835"/>
          <p:cNvSpPr/>
          <p:nvPr/>
        </p:nvSpPr>
        <p:spPr>
          <a:xfrm>
            <a:off x="4768453" y="1839539"/>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10" name="Shape 836"/>
          <p:cNvSpPr/>
          <p:nvPr/>
        </p:nvSpPr>
        <p:spPr>
          <a:xfrm>
            <a:off x="4679156" y="2009203"/>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11" name="Shape 837"/>
          <p:cNvSpPr/>
          <p:nvPr/>
        </p:nvSpPr>
        <p:spPr>
          <a:xfrm>
            <a:off x="4906824" y="1910857"/>
            <a:ext cx="729367"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cousin</a:t>
            </a:r>
          </a:p>
        </p:txBody>
      </p:sp>
      <p:sp>
        <p:nvSpPr>
          <p:cNvPr id="12" name="Shape 838"/>
          <p:cNvSpPr/>
          <p:nvPr/>
        </p:nvSpPr>
        <p:spPr>
          <a:xfrm>
            <a:off x="6098976" y="2250305"/>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13" name="Shape 839"/>
          <p:cNvSpPr/>
          <p:nvPr/>
        </p:nvSpPr>
        <p:spPr>
          <a:xfrm>
            <a:off x="6045398" y="2500336"/>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14" name="Shape 840"/>
          <p:cNvSpPr/>
          <p:nvPr/>
        </p:nvSpPr>
        <p:spPr>
          <a:xfrm>
            <a:off x="6018609" y="2643211"/>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15" name="Shape 841"/>
          <p:cNvSpPr/>
          <p:nvPr/>
        </p:nvSpPr>
        <p:spPr>
          <a:xfrm>
            <a:off x="6244418" y="2339482"/>
            <a:ext cx="61234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uncle</a:t>
            </a:r>
          </a:p>
        </p:txBody>
      </p:sp>
      <p:sp>
        <p:nvSpPr>
          <p:cNvPr id="16" name="Shape 842"/>
          <p:cNvSpPr/>
          <p:nvPr/>
        </p:nvSpPr>
        <p:spPr>
          <a:xfrm>
            <a:off x="6196557" y="2544864"/>
            <a:ext cx="869855"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nephew</a:t>
            </a:r>
          </a:p>
        </p:txBody>
      </p:sp>
      <p:sp>
        <p:nvSpPr>
          <p:cNvPr id="17" name="Shape 843"/>
          <p:cNvSpPr/>
          <p:nvPr/>
        </p:nvSpPr>
        <p:spPr>
          <a:xfrm>
            <a:off x="2160984" y="3679055"/>
            <a:ext cx="892969" cy="892969"/>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18" name="Shape 844"/>
          <p:cNvSpPr/>
          <p:nvPr/>
        </p:nvSpPr>
        <p:spPr>
          <a:xfrm>
            <a:off x="2071687" y="4098750"/>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19" name="Shape 845"/>
          <p:cNvSpPr/>
          <p:nvPr/>
        </p:nvSpPr>
        <p:spPr>
          <a:xfrm>
            <a:off x="2044898" y="4286274"/>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20" name="Shape 846"/>
          <p:cNvSpPr/>
          <p:nvPr/>
        </p:nvSpPr>
        <p:spPr>
          <a:xfrm>
            <a:off x="2300711" y="3937896"/>
            <a:ext cx="1404232"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grandmother</a:t>
            </a:r>
          </a:p>
        </p:txBody>
      </p:sp>
      <p:sp>
        <p:nvSpPr>
          <p:cNvPr id="21" name="Shape 847"/>
          <p:cNvSpPr/>
          <p:nvPr/>
        </p:nvSpPr>
        <p:spPr>
          <a:xfrm>
            <a:off x="2258762" y="4178997"/>
            <a:ext cx="1538243"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granddaughter</a:t>
            </a:r>
          </a:p>
        </p:txBody>
      </p:sp>
      <p:sp>
        <p:nvSpPr>
          <p:cNvPr id="22" name="Shape 848"/>
          <p:cNvSpPr/>
          <p:nvPr/>
        </p:nvSpPr>
        <p:spPr>
          <a:xfrm>
            <a:off x="5447109" y="4304133"/>
            <a:ext cx="892969" cy="892969"/>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23" name="Shape 849"/>
          <p:cNvSpPr/>
          <p:nvPr/>
        </p:nvSpPr>
        <p:spPr>
          <a:xfrm>
            <a:off x="5429250" y="4661321"/>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24" name="Shape 850"/>
          <p:cNvSpPr/>
          <p:nvPr/>
        </p:nvSpPr>
        <p:spPr>
          <a:xfrm>
            <a:off x="5402461" y="4884563"/>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25" name="Shape 851"/>
          <p:cNvSpPr/>
          <p:nvPr/>
        </p:nvSpPr>
        <p:spPr>
          <a:xfrm>
            <a:off x="5632371" y="4562974"/>
            <a:ext cx="1005083"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grandson</a:t>
            </a:r>
          </a:p>
        </p:txBody>
      </p:sp>
      <p:sp>
        <p:nvSpPr>
          <p:cNvPr id="26" name="Shape 852"/>
          <p:cNvSpPr/>
          <p:nvPr/>
        </p:nvSpPr>
        <p:spPr>
          <a:xfrm>
            <a:off x="5596329" y="4804075"/>
            <a:ext cx="1240725"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grandfather</a:t>
            </a:r>
          </a:p>
        </p:txBody>
      </p:sp>
      <p:sp>
        <p:nvSpPr>
          <p:cNvPr id="27" name="Shape 853"/>
          <p:cNvSpPr/>
          <p:nvPr/>
        </p:nvSpPr>
        <p:spPr>
          <a:xfrm>
            <a:off x="5500687" y="5206032"/>
            <a:ext cx="892969" cy="892969"/>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28" name="Shape 854"/>
          <p:cNvSpPr/>
          <p:nvPr/>
        </p:nvSpPr>
        <p:spPr>
          <a:xfrm>
            <a:off x="5357812" y="5259610"/>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29" name="Shape 855"/>
          <p:cNvSpPr/>
          <p:nvPr/>
        </p:nvSpPr>
        <p:spPr>
          <a:xfrm>
            <a:off x="5576419" y="5161263"/>
            <a:ext cx="861134"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brother</a:t>
            </a:r>
          </a:p>
        </p:txBody>
      </p:sp>
      <p:sp>
        <p:nvSpPr>
          <p:cNvPr id="30" name="Shape 856"/>
          <p:cNvSpPr/>
          <p:nvPr/>
        </p:nvSpPr>
        <p:spPr>
          <a:xfrm>
            <a:off x="4947047" y="5527500"/>
            <a:ext cx="892969" cy="651867"/>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31" name="Shape 857"/>
          <p:cNvSpPr/>
          <p:nvPr/>
        </p:nvSpPr>
        <p:spPr>
          <a:xfrm>
            <a:off x="5241726" y="5616797"/>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32" name="Shape 858"/>
          <p:cNvSpPr/>
          <p:nvPr/>
        </p:nvSpPr>
        <p:spPr>
          <a:xfrm>
            <a:off x="5241726" y="5732883"/>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33" name="Shape 859"/>
          <p:cNvSpPr/>
          <p:nvPr/>
        </p:nvSpPr>
        <p:spPr>
          <a:xfrm>
            <a:off x="5418184" y="5429154"/>
            <a:ext cx="43601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son</a:t>
            </a:r>
          </a:p>
        </p:txBody>
      </p:sp>
      <p:sp>
        <p:nvSpPr>
          <p:cNvPr id="34" name="Shape 860"/>
          <p:cNvSpPr/>
          <p:nvPr/>
        </p:nvSpPr>
        <p:spPr>
          <a:xfrm>
            <a:off x="2268141" y="4580953"/>
            <a:ext cx="892969" cy="892969"/>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35" name="Shape 861"/>
          <p:cNvSpPr/>
          <p:nvPr/>
        </p:nvSpPr>
        <p:spPr>
          <a:xfrm>
            <a:off x="2125266" y="4634532"/>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36" name="Shape 862"/>
          <p:cNvSpPr/>
          <p:nvPr/>
        </p:nvSpPr>
        <p:spPr>
          <a:xfrm>
            <a:off x="2316692" y="4500466"/>
            <a:ext cx="626775"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sister</a:t>
            </a:r>
          </a:p>
        </p:txBody>
      </p:sp>
      <p:sp>
        <p:nvSpPr>
          <p:cNvPr id="37" name="Shape 863"/>
          <p:cNvSpPr/>
          <p:nvPr/>
        </p:nvSpPr>
        <p:spPr>
          <a:xfrm>
            <a:off x="1714500" y="4902422"/>
            <a:ext cx="892969" cy="651867"/>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38" name="Shape 864"/>
          <p:cNvSpPr/>
          <p:nvPr/>
        </p:nvSpPr>
        <p:spPr>
          <a:xfrm>
            <a:off x="2009180" y="4991719"/>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39" name="Shape 865"/>
          <p:cNvSpPr/>
          <p:nvPr/>
        </p:nvSpPr>
        <p:spPr>
          <a:xfrm>
            <a:off x="1946672" y="5116735"/>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40" name="Shape 866"/>
          <p:cNvSpPr/>
          <p:nvPr/>
        </p:nvSpPr>
        <p:spPr>
          <a:xfrm>
            <a:off x="2197539" y="4839794"/>
            <a:ext cx="971421"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daughter</a:t>
            </a:r>
          </a:p>
        </p:txBody>
      </p:sp>
      <p:sp>
        <p:nvSpPr>
          <p:cNvPr id="41" name="Shape 867"/>
          <p:cNvSpPr/>
          <p:nvPr/>
        </p:nvSpPr>
        <p:spPr>
          <a:xfrm>
            <a:off x="2084593" y="5027318"/>
            <a:ext cx="835165"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mother</a:t>
            </a:r>
          </a:p>
        </p:txBody>
      </p:sp>
      <p:pic>
        <p:nvPicPr>
          <p:cNvPr id="43" name="droppedImage.png"/>
          <p:cNvPicPr>
            <a:picLocks noChangeAspect="1"/>
          </p:cNvPicPr>
          <p:nvPr/>
        </p:nvPicPr>
        <p:blipFill>
          <a:blip r:embed="rId3">
            <a:extLst/>
          </a:blip>
          <a:stretch>
            <a:fillRect/>
          </a:stretch>
        </p:blipFill>
        <p:spPr>
          <a:xfrm>
            <a:off x="1893094" y="1580578"/>
            <a:ext cx="5348884" cy="4417743"/>
          </a:xfrm>
          <a:prstGeom prst="rect">
            <a:avLst/>
          </a:prstGeom>
          <a:ln w="12700">
            <a:miter lim="400000"/>
          </a:ln>
        </p:spPr>
      </p:pic>
      <p:sp>
        <p:nvSpPr>
          <p:cNvPr id="44" name="Shape 870"/>
          <p:cNvSpPr/>
          <p:nvPr/>
        </p:nvSpPr>
        <p:spPr>
          <a:xfrm>
            <a:off x="3214687" y="1893117"/>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45" name="Shape 871"/>
          <p:cNvSpPr/>
          <p:nvPr/>
        </p:nvSpPr>
        <p:spPr>
          <a:xfrm>
            <a:off x="3125391" y="2062782"/>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46" name="Shape 872"/>
          <p:cNvSpPr/>
          <p:nvPr/>
        </p:nvSpPr>
        <p:spPr>
          <a:xfrm>
            <a:off x="3364559" y="1919786"/>
            <a:ext cx="119423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medication</a:t>
            </a:r>
          </a:p>
        </p:txBody>
      </p:sp>
      <p:sp>
        <p:nvSpPr>
          <p:cNvPr id="47" name="Shape 873"/>
          <p:cNvSpPr/>
          <p:nvPr/>
        </p:nvSpPr>
        <p:spPr>
          <a:xfrm>
            <a:off x="4098726" y="3696914"/>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48" name="Shape 874"/>
          <p:cNvSpPr/>
          <p:nvPr/>
        </p:nvSpPr>
        <p:spPr>
          <a:xfrm>
            <a:off x="4009430" y="3866578"/>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49" name="Shape 875"/>
          <p:cNvSpPr/>
          <p:nvPr/>
        </p:nvSpPr>
        <p:spPr>
          <a:xfrm>
            <a:off x="4259257" y="3768232"/>
            <a:ext cx="960199"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inhalants</a:t>
            </a:r>
          </a:p>
        </p:txBody>
      </p:sp>
      <p:sp>
        <p:nvSpPr>
          <p:cNvPr id="50" name="Shape 876"/>
          <p:cNvSpPr/>
          <p:nvPr/>
        </p:nvSpPr>
        <p:spPr>
          <a:xfrm>
            <a:off x="7143750" y="1652016"/>
            <a:ext cx="535781" cy="4098727"/>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51" name="Shape 877"/>
          <p:cNvSpPr/>
          <p:nvPr/>
        </p:nvSpPr>
        <p:spPr>
          <a:xfrm>
            <a:off x="7134820" y="3402235"/>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52" name="Shape 878"/>
          <p:cNvSpPr/>
          <p:nvPr/>
        </p:nvSpPr>
        <p:spPr>
          <a:xfrm>
            <a:off x="7138153" y="3009208"/>
            <a:ext cx="556243"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wine</a:t>
            </a:r>
          </a:p>
        </p:txBody>
      </p:sp>
      <p:sp>
        <p:nvSpPr>
          <p:cNvPr id="53" name="Shape 879"/>
          <p:cNvSpPr/>
          <p:nvPr/>
        </p:nvSpPr>
        <p:spPr>
          <a:xfrm>
            <a:off x="6974086" y="4366641"/>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54" name="Shape 880"/>
          <p:cNvSpPr/>
          <p:nvPr/>
        </p:nvSpPr>
        <p:spPr>
          <a:xfrm>
            <a:off x="7186342" y="4241505"/>
            <a:ext cx="538610"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beer</a:t>
            </a:r>
          </a:p>
        </p:txBody>
      </p:sp>
      <p:sp>
        <p:nvSpPr>
          <p:cNvPr id="55" name="Shape 881"/>
          <p:cNvSpPr/>
          <p:nvPr/>
        </p:nvSpPr>
        <p:spPr>
          <a:xfrm>
            <a:off x="1955601" y="5848969"/>
            <a:ext cx="5813227" cy="169664"/>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56" name="Shape 882"/>
          <p:cNvSpPr/>
          <p:nvPr/>
        </p:nvSpPr>
        <p:spPr>
          <a:xfrm>
            <a:off x="6340078" y="5402485"/>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57" name="Shape 883"/>
          <p:cNvSpPr/>
          <p:nvPr/>
        </p:nvSpPr>
        <p:spPr>
          <a:xfrm>
            <a:off x="6250781" y="5572149"/>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58" name="Shape 884"/>
          <p:cNvSpPr/>
          <p:nvPr/>
        </p:nvSpPr>
        <p:spPr>
          <a:xfrm>
            <a:off x="6434062" y="5438083"/>
            <a:ext cx="1052917"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cigarettes</a:t>
            </a:r>
          </a:p>
        </p:txBody>
      </p:sp>
      <p:sp>
        <p:nvSpPr>
          <p:cNvPr id="59" name="Shape 885"/>
          <p:cNvSpPr/>
          <p:nvPr/>
        </p:nvSpPr>
        <p:spPr>
          <a:xfrm>
            <a:off x="6116836" y="4634531"/>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60" name="Shape 886"/>
          <p:cNvSpPr/>
          <p:nvPr/>
        </p:nvSpPr>
        <p:spPr>
          <a:xfrm>
            <a:off x="6027539" y="4804196"/>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61" name="Shape 887"/>
          <p:cNvSpPr/>
          <p:nvPr/>
        </p:nvSpPr>
        <p:spPr>
          <a:xfrm>
            <a:off x="6252702" y="4670130"/>
            <a:ext cx="676468"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liquor</a:t>
            </a:r>
          </a:p>
        </p:txBody>
      </p:sp>
      <p:sp>
        <p:nvSpPr>
          <p:cNvPr id="62" name="Shape 888"/>
          <p:cNvSpPr/>
          <p:nvPr/>
        </p:nvSpPr>
        <p:spPr>
          <a:xfrm>
            <a:off x="5384601" y="5072086"/>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63" name="Shape 889"/>
          <p:cNvSpPr/>
          <p:nvPr/>
        </p:nvSpPr>
        <p:spPr>
          <a:xfrm>
            <a:off x="5295305" y="5241750"/>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64" name="Shape 890"/>
          <p:cNvSpPr/>
          <p:nvPr/>
        </p:nvSpPr>
        <p:spPr>
          <a:xfrm>
            <a:off x="5492266" y="5107685"/>
            <a:ext cx="1053173"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marijuana</a:t>
            </a:r>
          </a:p>
        </p:txBody>
      </p:sp>
      <p:sp>
        <p:nvSpPr>
          <p:cNvPr id="65" name="Shape 891"/>
          <p:cNvSpPr/>
          <p:nvPr/>
        </p:nvSpPr>
        <p:spPr>
          <a:xfrm>
            <a:off x="4420195" y="5277469"/>
            <a:ext cx="63400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66" name="Shape 892"/>
          <p:cNvSpPr/>
          <p:nvPr/>
        </p:nvSpPr>
        <p:spPr>
          <a:xfrm>
            <a:off x="3955852" y="4634531"/>
            <a:ext cx="90189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67" name="Shape 893"/>
          <p:cNvSpPr/>
          <p:nvPr/>
        </p:nvSpPr>
        <p:spPr>
          <a:xfrm>
            <a:off x="3866555" y="4804196"/>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68" name="Shape 894"/>
          <p:cNvSpPr/>
          <p:nvPr/>
        </p:nvSpPr>
        <p:spPr>
          <a:xfrm>
            <a:off x="4064733" y="4652271"/>
            <a:ext cx="1532472"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amphetamines</a:t>
            </a:r>
          </a:p>
        </p:txBody>
      </p:sp>
      <p:sp>
        <p:nvSpPr>
          <p:cNvPr id="69" name="Shape 895"/>
          <p:cNvSpPr/>
          <p:nvPr/>
        </p:nvSpPr>
        <p:spPr>
          <a:xfrm>
            <a:off x="3670102" y="5054227"/>
            <a:ext cx="90189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70" name="Shape 896"/>
          <p:cNvSpPr/>
          <p:nvPr/>
        </p:nvSpPr>
        <p:spPr>
          <a:xfrm>
            <a:off x="3580805" y="5188172"/>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71" name="Shape 897"/>
          <p:cNvSpPr/>
          <p:nvPr/>
        </p:nvSpPr>
        <p:spPr>
          <a:xfrm>
            <a:off x="3805125" y="5071966"/>
            <a:ext cx="1325684"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tranquilisers</a:t>
            </a:r>
          </a:p>
        </p:txBody>
      </p:sp>
      <p:sp>
        <p:nvSpPr>
          <p:cNvPr id="72" name="Shape 898"/>
          <p:cNvSpPr/>
          <p:nvPr/>
        </p:nvSpPr>
        <p:spPr>
          <a:xfrm>
            <a:off x="2678906" y="4652391"/>
            <a:ext cx="90189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73" name="Shape 899"/>
          <p:cNvSpPr/>
          <p:nvPr/>
        </p:nvSpPr>
        <p:spPr>
          <a:xfrm>
            <a:off x="2589609" y="4822055"/>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74" name="Shape 900"/>
          <p:cNvSpPr/>
          <p:nvPr/>
        </p:nvSpPr>
        <p:spPr>
          <a:xfrm>
            <a:off x="2782194" y="4696919"/>
            <a:ext cx="354264"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lsd</a:t>
            </a:r>
          </a:p>
        </p:txBody>
      </p:sp>
      <p:sp>
        <p:nvSpPr>
          <p:cNvPr id="75" name="Shape 901"/>
          <p:cNvSpPr/>
          <p:nvPr/>
        </p:nvSpPr>
        <p:spPr>
          <a:xfrm>
            <a:off x="2125266" y="4438079"/>
            <a:ext cx="330398" cy="53578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76" name="Shape 902"/>
          <p:cNvSpPr/>
          <p:nvPr/>
        </p:nvSpPr>
        <p:spPr>
          <a:xfrm>
            <a:off x="2035969" y="4607742"/>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77" name="Shape 903"/>
          <p:cNvSpPr/>
          <p:nvPr/>
        </p:nvSpPr>
        <p:spPr>
          <a:xfrm>
            <a:off x="2233250" y="4473677"/>
            <a:ext cx="734496"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heroin</a:t>
            </a:r>
          </a:p>
        </p:txBody>
      </p:sp>
      <p:sp>
        <p:nvSpPr>
          <p:cNvPr id="78" name="Shape 904"/>
          <p:cNvSpPr/>
          <p:nvPr/>
        </p:nvSpPr>
        <p:spPr>
          <a:xfrm>
            <a:off x="2259211" y="5464992"/>
            <a:ext cx="901898" cy="553641"/>
          </a:xfrm>
          <a:prstGeom prst="rect">
            <a:avLst/>
          </a:prstGeom>
          <a:solidFill>
            <a:srgbClr val="FFFFFF"/>
          </a:solidFill>
          <a:ln w="25400">
            <a:solidFill>
              <a:srgbClr val="000000">
                <a:alpha val="0"/>
              </a:srgbClr>
            </a:solidFill>
            <a:miter lim="400000"/>
          </a:ln>
        </p:spPr>
        <p:txBody>
          <a:bodyPr lIns="35719" tIns="35719" rIns="35719" bIns="35719" anchor="ctr"/>
          <a:lstStyle/>
          <a:p>
            <a:pPr>
              <a:defRPr sz="3600"/>
            </a:pPr>
            <a:endParaRPr sz="2531"/>
          </a:p>
        </p:txBody>
      </p:sp>
      <p:sp>
        <p:nvSpPr>
          <p:cNvPr id="79" name="Shape 905"/>
          <p:cNvSpPr/>
          <p:nvPr/>
        </p:nvSpPr>
        <p:spPr>
          <a:xfrm>
            <a:off x="2169914" y="5634657"/>
            <a:ext cx="178594" cy="178594"/>
          </a:xfrm>
          <a:prstGeom prst="ellipse">
            <a:avLst/>
          </a:prstGeom>
          <a:solidFill>
            <a:srgbClr val="D4E3FE"/>
          </a:solidFill>
          <a:ln w="12700">
            <a:solidFill>
              <a:srgbClr val="000000"/>
            </a:solidFill>
            <a:miter lim="400000"/>
          </a:ln>
        </p:spPr>
        <p:txBody>
          <a:bodyPr lIns="35719" tIns="35719" rIns="35719" bIns="35719" anchor="ctr"/>
          <a:lstStyle/>
          <a:p>
            <a:pPr>
              <a:defRPr sz="3600"/>
            </a:pPr>
            <a:endParaRPr sz="2531"/>
          </a:p>
        </p:txBody>
      </p:sp>
      <p:sp>
        <p:nvSpPr>
          <p:cNvPr id="80" name="Shape 906"/>
          <p:cNvSpPr/>
          <p:nvPr/>
        </p:nvSpPr>
        <p:spPr>
          <a:xfrm>
            <a:off x="2392895" y="5500591"/>
            <a:ext cx="843181" cy="3751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800"/>
            </a:lvl1pPr>
          </a:lstStyle>
          <a:p>
            <a:r>
              <a:rPr sz="1969"/>
              <a:t>cocaine</a:t>
            </a:r>
          </a:p>
        </p:txBody>
      </p:sp>
      <p:cxnSp>
        <p:nvCxnSpPr>
          <p:cNvPr id="82" name="Straight Arrow Connector 81"/>
          <p:cNvCxnSpPr/>
          <p:nvPr/>
        </p:nvCxnSpPr>
        <p:spPr>
          <a:xfrm>
            <a:off x="3303985" y="2500336"/>
            <a:ext cx="651867" cy="119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flipV="1">
            <a:off x="3414732" y="2468024"/>
            <a:ext cx="656334" cy="1134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5295305" y="2821805"/>
            <a:ext cx="2473523" cy="3134321"/>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821041" y="4214717"/>
            <a:ext cx="3477350" cy="1660921"/>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4854718" y="1641300"/>
            <a:ext cx="3660631" cy="923330"/>
          </a:xfrm>
          <a:prstGeom prst="rect">
            <a:avLst/>
          </a:prstGeom>
          <a:noFill/>
        </p:spPr>
        <p:txBody>
          <a:bodyPr wrap="square" rtlCol="0">
            <a:spAutoFit/>
          </a:bodyPr>
          <a:lstStyle/>
          <a:p>
            <a:r>
              <a:rPr lang="en-US" dirty="0"/>
              <a:t>The distance from A to B is the same as the distance from B to A</a:t>
            </a:r>
            <a:r>
              <a:rPr lang="is-IS" dirty="0"/>
              <a:t>… so similarity must be symmetric too!</a:t>
            </a:r>
            <a:endParaRPr lang="en-US" dirty="0"/>
          </a:p>
        </p:txBody>
      </p:sp>
      <p:sp>
        <p:nvSpPr>
          <p:cNvPr id="89" name="Rectangle 88"/>
          <p:cNvSpPr/>
          <p:nvPr/>
        </p:nvSpPr>
        <p:spPr>
          <a:xfrm>
            <a:off x="4732734" y="1488558"/>
            <a:ext cx="3943433" cy="12438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2670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8650" y="2546995"/>
            <a:ext cx="1866900" cy="1739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53106" y="2546995"/>
            <a:ext cx="1727200" cy="1739900"/>
          </a:xfrm>
          <a:prstGeom prst="rect">
            <a:avLst/>
          </a:prstGeom>
        </p:spPr>
      </p:pic>
      <p:sp>
        <p:nvSpPr>
          <p:cNvPr id="9" name="TextBox 8"/>
          <p:cNvSpPr txBox="1"/>
          <p:nvPr/>
        </p:nvSpPr>
        <p:spPr>
          <a:xfrm>
            <a:off x="1449295" y="2103883"/>
            <a:ext cx="423514" cy="523220"/>
          </a:xfrm>
          <a:prstGeom prst="rect">
            <a:avLst/>
          </a:prstGeom>
          <a:noFill/>
        </p:spPr>
        <p:txBody>
          <a:bodyPr wrap="none" rtlCol="0">
            <a:spAutoFit/>
          </a:bodyPr>
          <a:lstStyle/>
          <a:p>
            <a:r>
              <a:rPr lang="en-US" sz="2800" dirty="0"/>
              <a:t>A</a:t>
            </a:r>
          </a:p>
        </p:txBody>
      </p:sp>
      <p:sp>
        <p:nvSpPr>
          <p:cNvPr id="10" name="TextBox 9"/>
          <p:cNvSpPr txBox="1"/>
          <p:nvPr/>
        </p:nvSpPr>
        <p:spPr>
          <a:xfrm>
            <a:off x="3530978" y="2103883"/>
            <a:ext cx="386644" cy="523220"/>
          </a:xfrm>
          <a:prstGeom prst="rect">
            <a:avLst/>
          </a:prstGeom>
          <a:noFill/>
        </p:spPr>
        <p:txBody>
          <a:bodyPr wrap="none" rtlCol="0">
            <a:spAutoFit/>
          </a:bodyPr>
          <a:lstStyle/>
          <a:p>
            <a:r>
              <a:rPr lang="en-US" sz="2800" dirty="0"/>
              <a:t>B</a:t>
            </a:r>
          </a:p>
        </p:txBody>
      </p:sp>
      <p:sp>
        <p:nvSpPr>
          <p:cNvPr id="12" name="TextBox 11"/>
          <p:cNvSpPr txBox="1"/>
          <p:nvPr/>
        </p:nvSpPr>
        <p:spPr>
          <a:xfrm>
            <a:off x="5399754" y="2546995"/>
            <a:ext cx="3115596" cy="584775"/>
          </a:xfrm>
          <a:prstGeom prst="rect">
            <a:avLst/>
          </a:prstGeom>
          <a:noFill/>
        </p:spPr>
        <p:txBody>
          <a:bodyPr wrap="none" rtlCol="0">
            <a:spAutoFit/>
          </a:bodyPr>
          <a:lstStyle/>
          <a:p>
            <a:r>
              <a:rPr lang="en-US" sz="3200" dirty="0"/>
              <a:t>“B is similar to A”</a:t>
            </a:r>
          </a:p>
        </p:txBody>
      </p:sp>
      <p:sp>
        <p:nvSpPr>
          <p:cNvPr id="13" name="TextBox 12"/>
          <p:cNvSpPr txBox="1"/>
          <p:nvPr/>
        </p:nvSpPr>
        <p:spPr>
          <a:xfrm>
            <a:off x="5399754" y="3520065"/>
            <a:ext cx="3156633" cy="584775"/>
          </a:xfrm>
          <a:prstGeom prst="rect">
            <a:avLst/>
          </a:prstGeom>
          <a:noFill/>
        </p:spPr>
        <p:txBody>
          <a:bodyPr wrap="none" rtlCol="0">
            <a:spAutoFit/>
          </a:bodyPr>
          <a:lstStyle/>
          <a:p>
            <a:r>
              <a:rPr lang="en-US" sz="3200" dirty="0"/>
              <a:t>“A is similar to B”</a:t>
            </a:r>
          </a:p>
        </p:txBody>
      </p:sp>
      <p:sp>
        <p:nvSpPr>
          <p:cNvPr id="14" name="TextBox 13"/>
          <p:cNvSpPr txBox="1"/>
          <p:nvPr/>
        </p:nvSpPr>
        <p:spPr>
          <a:xfrm>
            <a:off x="6539809" y="3167834"/>
            <a:ext cx="514885" cy="369332"/>
          </a:xfrm>
          <a:prstGeom prst="rect">
            <a:avLst/>
          </a:prstGeom>
          <a:noFill/>
        </p:spPr>
        <p:txBody>
          <a:bodyPr wrap="none" rtlCol="0">
            <a:spAutoFit/>
          </a:bodyPr>
          <a:lstStyle/>
          <a:p>
            <a:r>
              <a:rPr lang="en-US" dirty="0"/>
              <a:t>OR</a:t>
            </a:r>
          </a:p>
        </p:txBody>
      </p:sp>
      <p:sp>
        <p:nvSpPr>
          <p:cNvPr id="11" name="Title 1"/>
          <p:cNvSpPr>
            <a:spLocks noGrp="1"/>
          </p:cNvSpPr>
          <p:nvPr>
            <p:ph type="title"/>
          </p:nvPr>
        </p:nvSpPr>
        <p:spPr>
          <a:xfrm>
            <a:off x="628650" y="365127"/>
            <a:ext cx="7886700" cy="841882"/>
          </a:xfrm>
        </p:spPr>
        <p:txBody>
          <a:bodyPr/>
          <a:lstStyle/>
          <a:p>
            <a:r>
              <a:rPr lang="en-US" dirty="0"/>
              <a:t>Which feels more appropriate?</a:t>
            </a:r>
          </a:p>
        </p:txBody>
      </p:sp>
      <p:sp>
        <p:nvSpPr>
          <p:cNvPr id="2" name="TextBox 1"/>
          <p:cNvSpPr txBox="1"/>
          <p:nvPr/>
        </p:nvSpPr>
        <p:spPr>
          <a:xfrm>
            <a:off x="3606260" y="1064558"/>
            <a:ext cx="1598707" cy="369332"/>
          </a:xfrm>
          <a:prstGeom prst="rect">
            <a:avLst/>
          </a:prstGeom>
          <a:noFill/>
        </p:spPr>
        <p:txBody>
          <a:bodyPr wrap="none" rtlCol="0">
            <a:spAutoFit/>
          </a:bodyPr>
          <a:lstStyle/>
          <a:p>
            <a:r>
              <a:rPr lang="en-US" dirty="0"/>
              <a:t>(</a:t>
            </a:r>
            <a:r>
              <a:rPr lang="en-US" dirty="0" err="1"/>
              <a:t>Tversky</a:t>
            </a:r>
            <a:r>
              <a:rPr lang="en-US" dirty="0"/>
              <a:t> 1977)</a:t>
            </a:r>
          </a:p>
        </p:txBody>
      </p:sp>
    </p:spTree>
    <p:extLst>
      <p:ext uri="{BB962C8B-B14F-4D97-AF65-F5344CB8AC3E}">
        <p14:creationId xmlns:p14="http://schemas.microsoft.com/office/powerpoint/2010/main" val="475199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521433" y="3970333"/>
            <a:ext cx="4056303" cy="584775"/>
          </a:xfrm>
          <a:prstGeom prst="rect">
            <a:avLst/>
          </a:prstGeom>
          <a:noFill/>
        </p:spPr>
        <p:txBody>
          <a:bodyPr wrap="none" rtlCol="0">
            <a:spAutoFit/>
          </a:bodyPr>
          <a:lstStyle/>
          <a:p>
            <a:r>
              <a:rPr lang="en-US" sz="3200" dirty="0"/>
              <a:t>An okapi is like a horse</a:t>
            </a:r>
          </a:p>
        </p:txBody>
      </p:sp>
      <p:sp>
        <p:nvSpPr>
          <p:cNvPr id="17" name="TextBox 16"/>
          <p:cNvSpPr txBox="1"/>
          <p:nvPr/>
        </p:nvSpPr>
        <p:spPr>
          <a:xfrm>
            <a:off x="2521433" y="5002411"/>
            <a:ext cx="4056303" cy="584775"/>
          </a:xfrm>
          <a:prstGeom prst="rect">
            <a:avLst/>
          </a:prstGeom>
          <a:noFill/>
        </p:spPr>
        <p:txBody>
          <a:bodyPr wrap="none" rtlCol="0">
            <a:spAutoFit/>
          </a:bodyPr>
          <a:lstStyle/>
          <a:p>
            <a:r>
              <a:rPr lang="en-US" sz="3200" dirty="0"/>
              <a:t>A horse is like an okapi</a:t>
            </a:r>
          </a:p>
        </p:txBody>
      </p:sp>
      <p:sp>
        <p:nvSpPr>
          <p:cNvPr id="18" name="TextBox 17"/>
          <p:cNvSpPr txBox="1"/>
          <p:nvPr/>
        </p:nvSpPr>
        <p:spPr>
          <a:xfrm>
            <a:off x="4292143" y="4633079"/>
            <a:ext cx="514885" cy="369332"/>
          </a:xfrm>
          <a:prstGeom prst="rect">
            <a:avLst/>
          </a:prstGeom>
          <a:noFill/>
        </p:spPr>
        <p:txBody>
          <a:bodyPr wrap="none" rtlCol="0">
            <a:spAutoFit/>
          </a:bodyPr>
          <a:lstStyle/>
          <a:p>
            <a:r>
              <a:rPr lang="en-US"/>
              <a:t>OR</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9861" y="792670"/>
            <a:ext cx="3440784" cy="2580588"/>
          </a:xfrm>
          <a:prstGeom prst="rect">
            <a:avLst/>
          </a:prstGeom>
        </p:spPr>
      </p:pic>
      <p:pic>
        <p:nvPicPr>
          <p:cNvPr id="3" name="Picture 2"/>
          <p:cNvPicPr>
            <a:picLocks noChangeAspect="1"/>
          </p:cNvPicPr>
          <p:nvPr/>
        </p:nvPicPr>
        <p:blipFill>
          <a:blip r:embed="rId3"/>
          <a:stretch>
            <a:fillRect/>
          </a:stretch>
        </p:blipFill>
        <p:spPr>
          <a:xfrm>
            <a:off x="4549585" y="792669"/>
            <a:ext cx="3024090" cy="2622551"/>
          </a:xfrm>
          <a:prstGeom prst="rect">
            <a:avLst/>
          </a:prstGeom>
        </p:spPr>
      </p:pic>
    </p:spTree>
    <p:extLst>
      <p:ext uri="{BB962C8B-B14F-4D97-AF65-F5344CB8AC3E}">
        <p14:creationId xmlns:p14="http://schemas.microsoft.com/office/powerpoint/2010/main" val="1013666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420035"/>
            <a:ext cx="4572000" cy="1815882"/>
          </a:xfrm>
          <a:prstGeom prst="rect">
            <a:avLst/>
          </a:prstGeom>
        </p:spPr>
        <p:txBody>
          <a:bodyPr>
            <a:spAutoFit/>
          </a:bodyPr>
          <a:lstStyle/>
          <a:p>
            <a:r>
              <a:rPr lang="en-US" sz="2800" dirty="0"/>
              <a:t>this sense of </a:t>
            </a:r>
            <a:r>
              <a:rPr lang="en-US" sz="2800" dirty="0">
                <a:solidFill>
                  <a:srgbClr val="FF0000"/>
                </a:solidFill>
              </a:rPr>
              <a:t>Sameness</a:t>
            </a:r>
            <a:r>
              <a:rPr lang="en-US" sz="2800" dirty="0"/>
              <a:t> is the very keel and backbone of our thinking</a:t>
            </a:r>
          </a:p>
          <a:p>
            <a:r>
              <a:rPr lang="en-US" sz="2800" dirty="0"/>
              <a:t>	- William James (1890)</a:t>
            </a:r>
          </a:p>
        </p:txBody>
      </p:sp>
      <p:pic>
        <p:nvPicPr>
          <p:cNvPr id="3" name="Picture 2" descr="C:\Users\tbeesley\Desktop\220px-William_James_b1842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62756" y="1564360"/>
            <a:ext cx="2391087"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087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52" y="2640494"/>
            <a:ext cx="7886700" cy="1474305"/>
          </a:xfrm>
        </p:spPr>
        <p:txBody>
          <a:bodyPr>
            <a:normAutofit/>
          </a:bodyPr>
          <a:lstStyle/>
          <a:p>
            <a:r>
              <a:rPr lang="en-US" dirty="0"/>
              <a:t>Simple theories of similarity II:</a:t>
            </a:r>
            <a:br>
              <a:rPr lang="en-US" dirty="0"/>
            </a:br>
            <a:r>
              <a:rPr lang="en-US" dirty="0" err="1"/>
              <a:t>Featural</a:t>
            </a:r>
            <a:r>
              <a:rPr lang="en-US" dirty="0"/>
              <a:t> models</a:t>
            </a:r>
          </a:p>
        </p:txBody>
      </p:sp>
    </p:spTree>
    <p:extLst>
      <p:ext uri="{BB962C8B-B14F-4D97-AF65-F5344CB8AC3E}">
        <p14:creationId xmlns:p14="http://schemas.microsoft.com/office/powerpoint/2010/main" val="2020074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Featural</a:t>
            </a:r>
            <a:r>
              <a:rPr lang="en-US" dirty="0"/>
              <a:t> similarity</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0093" y="1576098"/>
            <a:ext cx="1959684" cy="1469763"/>
          </a:xfrm>
          <a:prstGeom prst="rect">
            <a:avLst/>
          </a:prstGeom>
        </p:spPr>
      </p:pic>
      <p:pic>
        <p:nvPicPr>
          <p:cNvPr id="4" name="Picture 3"/>
          <p:cNvPicPr>
            <a:picLocks noChangeAspect="1"/>
          </p:cNvPicPr>
          <p:nvPr/>
        </p:nvPicPr>
        <p:blipFill>
          <a:blip r:embed="rId3"/>
          <a:stretch>
            <a:fillRect/>
          </a:stretch>
        </p:blipFill>
        <p:spPr>
          <a:xfrm>
            <a:off x="729861" y="3667845"/>
            <a:ext cx="1912202" cy="1658300"/>
          </a:xfrm>
          <a:prstGeom prst="rect">
            <a:avLst/>
          </a:prstGeom>
        </p:spPr>
      </p:pic>
      <p:sp>
        <p:nvSpPr>
          <p:cNvPr id="5" name="TextBox 4"/>
          <p:cNvSpPr txBox="1"/>
          <p:nvPr/>
        </p:nvSpPr>
        <p:spPr>
          <a:xfrm>
            <a:off x="3489323" y="2182280"/>
            <a:ext cx="1180131" cy="369332"/>
          </a:xfrm>
          <a:prstGeom prst="rect">
            <a:avLst/>
          </a:prstGeom>
          <a:noFill/>
        </p:spPr>
        <p:txBody>
          <a:bodyPr wrap="none" rtlCol="0">
            <a:spAutoFit/>
          </a:bodyPr>
          <a:lstStyle/>
          <a:p>
            <a:r>
              <a:rPr lang="en-US" dirty="0"/>
              <a:t>quadruped</a:t>
            </a:r>
          </a:p>
        </p:txBody>
      </p:sp>
      <p:sp>
        <p:nvSpPr>
          <p:cNvPr id="6" name="TextBox 5"/>
          <p:cNvSpPr txBox="1"/>
          <p:nvPr/>
        </p:nvSpPr>
        <p:spPr>
          <a:xfrm>
            <a:off x="3984652" y="2676529"/>
            <a:ext cx="846450" cy="369332"/>
          </a:xfrm>
          <a:prstGeom prst="rect">
            <a:avLst/>
          </a:prstGeom>
          <a:noFill/>
        </p:spPr>
        <p:txBody>
          <a:bodyPr wrap="none" rtlCol="0">
            <a:spAutoFit/>
          </a:bodyPr>
          <a:lstStyle/>
          <a:p>
            <a:r>
              <a:rPr lang="en-US" dirty="0"/>
              <a:t>hooves</a:t>
            </a:r>
          </a:p>
        </p:txBody>
      </p:sp>
      <p:sp>
        <p:nvSpPr>
          <p:cNvPr id="7" name="TextBox 6"/>
          <p:cNvSpPr txBox="1"/>
          <p:nvPr/>
        </p:nvSpPr>
        <p:spPr>
          <a:xfrm>
            <a:off x="5105504" y="2531481"/>
            <a:ext cx="792653" cy="369332"/>
          </a:xfrm>
          <a:prstGeom prst="rect">
            <a:avLst/>
          </a:prstGeom>
          <a:noFill/>
        </p:spPr>
        <p:txBody>
          <a:bodyPr wrap="none" rtlCol="0">
            <a:spAutoFit/>
          </a:bodyPr>
          <a:lstStyle/>
          <a:p>
            <a:r>
              <a:rPr lang="en-US" dirty="0"/>
              <a:t>brown</a:t>
            </a:r>
          </a:p>
        </p:txBody>
      </p:sp>
      <p:sp>
        <p:nvSpPr>
          <p:cNvPr id="8" name="TextBox 7"/>
          <p:cNvSpPr txBox="1"/>
          <p:nvPr/>
        </p:nvSpPr>
        <p:spPr>
          <a:xfrm>
            <a:off x="3108493" y="2676529"/>
            <a:ext cx="686406" cy="369332"/>
          </a:xfrm>
          <a:prstGeom prst="rect">
            <a:avLst/>
          </a:prstGeom>
          <a:noFill/>
        </p:spPr>
        <p:txBody>
          <a:bodyPr wrap="none" rtlCol="0">
            <a:spAutoFit/>
          </a:bodyPr>
          <a:lstStyle/>
          <a:p>
            <a:r>
              <a:rPr lang="en-US" dirty="0"/>
              <a:t>mane</a:t>
            </a:r>
          </a:p>
        </p:txBody>
      </p:sp>
      <p:sp>
        <p:nvSpPr>
          <p:cNvPr id="9" name="TextBox 8"/>
          <p:cNvSpPr txBox="1"/>
          <p:nvPr/>
        </p:nvSpPr>
        <p:spPr>
          <a:xfrm>
            <a:off x="4969373" y="2023767"/>
            <a:ext cx="505267" cy="369332"/>
          </a:xfrm>
          <a:prstGeom prst="rect">
            <a:avLst/>
          </a:prstGeom>
          <a:noFill/>
        </p:spPr>
        <p:txBody>
          <a:bodyPr wrap="none" rtlCol="0">
            <a:spAutoFit/>
          </a:bodyPr>
          <a:lstStyle/>
          <a:p>
            <a:r>
              <a:rPr lang="en-US" dirty="0"/>
              <a:t>fast</a:t>
            </a:r>
          </a:p>
        </p:txBody>
      </p:sp>
      <p:sp>
        <p:nvSpPr>
          <p:cNvPr id="10" name="TextBox 9"/>
          <p:cNvSpPr txBox="1"/>
          <p:nvPr/>
        </p:nvSpPr>
        <p:spPr>
          <a:xfrm>
            <a:off x="5695570" y="1654435"/>
            <a:ext cx="1436612" cy="369332"/>
          </a:xfrm>
          <a:prstGeom prst="rect">
            <a:avLst/>
          </a:prstGeom>
          <a:noFill/>
        </p:spPr>
        <p:txBody>
          <a:bodyPr wrap="none" rtlCol="0">
            <a:spAutoFit/>
          </a:bodyPr>
          <a:lstStyle/>
          <a:p>
            <a:r>
              <a:rPr lang="en-US" dirty="0"/>
              <a:t>domesticated</a:t>
            </a:r>
          </a:p>
        </p:txBody>
      </p:sp>
      <p:sp>
        <p:nvSpPr>
          <p:cNvPr id="11" name="TextBox 10"/>
          <p:cNvSpPr txBox="1"/>
          <p:nvPr/>
        </p:nvSpPr>
        <p:spPr>
          <a:xfrm>
            <a:off x="3409206" y="1810765"/>
            <a:ext cx="461986" cy="369332"/>
          </a:xfrm>
          <a:prstGeom prst="rect">
            <a:avLst/>
          </a:prstGeom>
          <a:noFill/>
        </p:spPr>
        <p:txBody>
          <a:bodyPr wrap="none" rtlCol="0">
            <a:spAutoFit/>
          </a:bodyPr>
          <a:lstStyle/>
          <a:p>
            <a:r>
              <a:rPr lang="en-US" dirty="0"/>
              <a:t>tail</a:t>
            </a:r>
          </a:p>
        </p:txBody>
      </p:sp>
      <p:sp>
        <p:nvSpPr>
          <p:cNvPr id="12" name="TextBox 11"/>
          <p:cNvSpPr txBox="1"/>
          <p:nvPr/>
        </p:nvSpPr>
        <p:spPr>
          <a:xfrm>
            <a:off x="4407877" y="1626099"/>
            <a:ext cx="697627" cy="369332"/>
          </a:xfrm>
          <a:prstGeom prst="rect">
            <a:avLst/>
          </a:prstGeom>
          <a:noFill/>
        </p:spPr>
        <p:txBody>
          <a:bodyPr wrap="none" rtlCol="0">
            <a:spAutoFit/>
          </a:bodyPr>
          <a:lstStyle/>
          <a:p>
            <a:r>
              <a:rPr lang="en-US" dirty="0"/>
              <a:t>farms</a:t>
            </a:r>
          </a:p>
        </p:txBody>
      </p:sp>
      <p:sp>
        <p:nvSpPr>
          <p:cNvPr id="14" name="TextBox 13"/>
          <p:cNvSpPr txBox="1"/>
          <p:nvPr/>
        </p:nvSpPr>
        <p:spPr>
          <a:xfrm>
            <a:off x="3281126" y="3943932"/>
            <a:ext cx="1180131" cy="369332"/>
          </a:xfrm>
          <a:prstGeom prst="rect">
            <a:avLst/>
          </a:prstGeom>
          <a:noFill/>
        </p:spPr>
        <p:txBody>
          <a:bodyPr wrap="none" rtlCol="0">
            <a:spAutoFit/>
          </a:bodyPr>
          <a:lstStyle/>
          <a:p>
            <a:r>
              <a:rPr lang="en-US" dirty="0"/>
              <a:t>quadruped</a:t>
            </a:r>
          </a:p>
        </p:txBody>
      </p:sp>
      <p:sp>
        <p:nvSpPr>
          <p:cNvPr id="15" name="TextBox 14"/>
          <p:cNvSpPr txBox="1"/>
          <p:nvPr/>
        </p:nvSpPr>
        <p:spPr>
          <a:xfrm>
            <a:off x="6057167" y="4496995"/>
            <a:ext cx="461986" cy="369332"/>
          </a:xfrm>
          <a:prstGeom prst="rect">
            <a:avLst/>
          </a:prstGeom>
          <a:noFill/>
        </p:spPr>
        <p:txBody>
          <a:bodyPr wrap="none" rtlCol="0">
            <a:spAutoFit/>
          </a:bodyPr>
          <a:lstStyle/>
          <a:p>
            <a:r>
              <a:rPr lang="en-US" dirty="0"/>
              <a:t>tail</a:t>
            </a:r>
          </a:p>
        </p:txBody>
      </p:sp>
      <p:sp>
        <p:nvSpPr>
          <p:cNvPr id="16" name="TextBox 15"/>
          <p:cNvSpPr txBox="1"/>
          <p:nvPr/>
        </p:nvSpPr>
        <p:spPr>
          <a:xfrm>
            <a:off x="4798781" y="4128598"/>
            <a:ext cx="846450" cy="369332"/>
          </a:xfrm>
          <a:prstGeom prst="rect">
            <a:avLst/>
          </a:prstGeom>
          <a:noFill/>
        </p:spPr>
        <p:txBody>
          <a:bodyPr wrap="none" rtlCol="0">
            <a:spAutoFit/>
          </a:bodyPr>
          <a:lstStyle/>
          <a:p>
            <a:r>
              <a:rPr lang="en-US" dirty="0"/>
              <a:t>hooves</a:t>
            </a:r>
          </a:p>
        </p:txBody>
      </p:sp>
      <p:sp>
        <p:nvSpPr>
          <p:cNvPr id="17" name="TextBox 16"/>
          <p:cNvSpPr txBox="1"/>
          <p:nvPr/>
        </p:nvSpPr>
        <p:spPr>
          <a:xfrm>
            <a:off x="4671951" y="4632431"/>
            <a:ext cx="792653" cy="369332"/>
          </a:xfrm>
          <a:prstGeom prst="rect">
            <a:avLst/>
          </a:prstGeom>
          <a:noFill/>
        </p:spPr>
        <p:txBody>
          <a:bodyPr wrap="none" rtlCol="0">
            <a:spAutoFit/>
          </a:bodyPr>
          <a:lstStyle/>
          <a:p>
            <a:r>
              <a:rPr lang="en-US"/>
              <a:t>brown</a:t>
            </a:r>
            <a:endParaRPr lang="en-US" dirty="0"/>
          </a:p>
        </p:txBody>
      </p:sp>
      <p:sp>
        <p:nvSpPr>
          <p:cNvPr id="18" name="TextBox 17"/>
          <p:cNvSpPr txBox="1"/>
          <p:nvPr/>
        </p:nvSpPr>
        <p:spPr>
          <a:xfrm>
            <a:off x="3378619" y="4438181"/>
            <a:ext cx="700769" cy="369332"/>
          </a:xfrm>
          <a:prstGeom prst="rect">
            <a:avLst/>
          </a:prstGeom>
          <a:noFill/>
        </p:spPr>
        <p:txBody>
          <a:bodyPr wrap="none" rtlCol="0">
            <a:spAutoFit/>
          </a:bodyPr>
          <a:lstStyle/>
          <a:p>
            <a:r>
              <a:rPr lang="en-US" dirty="0"/>
              <a:t>stripy</a:t>
            </a:r>
          </a:p>
        </p:txBody>
      </p:sp>
      <p:sp>
        <p:nvSpPr>
          <p:cNvPr id="19" name="TextBox 18"/>
          <p:cNvSpPr txBox="1"/>
          <p:nvPr/>
        </p:nvSpPr>
        <p:spPr>
          <a:xfrm>
            <a:off x="6058189" y="2176314"/>
            <a:ext cx="775469" cy="369332"/>
          </a:xfrm>
          <a:prstGeom prst="rect">
            <a:avLst/>
          </a:prstGeom>
          <a:noFill/>
        </p:spPr>
        <p:txBody>
          <a:bodyPr wrap="none" rtlCol="0">
            <a:spAutoFit/>
          </a:bodyPr>
          <a:lstStyle/>
          <a:p>
            <a:r>
              <a:rPr lang="en-US" dirty="0"/>
              <a:t>strong</a:t>
            </a:r>
          </a:p>
        </p:txBody>
      </p:sp>
      <p:sp>
        <p:nvSpPr>
          <p:cNvPr id="20" name="TextBox 19"/>
          <p:cNvSpPr txBox="1"/>
          <p:nvPr/>
        </p:nvSpPr>
        <p:spPr>
          <a:xfrm>
            <a:off x="6141707" y="2718133"/>
            <a:ext cx="878317" cy="369332"/>
          </a:xfrm>
          <a:prstGeom prst="rect">
            <a:avLst/>
          </a:prstGeom>
          <a:noFill/>
        </p:spPr>
        <p:txBody>
          <a:bodyPr wrap="none" rtlCol="0">
            <a:spAutoFit/>
          </a:bodyPr>
          <a:lstStyle/>
          <a:p>
            <a:r>
              <a:rPr lang="en-US"/>
              <a:t>friendly</a:t>
            </a:r>
          </a:p>
        </p:txBody>
      </p:sp>
    </p:spTree>
    <p:extLst>
      <p:ext uri="{BB962C8B-B14F-4D97-AF65-F5344CB8AC3E}">
        <p14:creationId xmlns:p14="http://schemas.microsoft.com/office/powerpoint/2010/main" val="1046089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Asymmetric knowledge</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12662" y="4246475"/>
            <a:ext cx="1589131" cy="1191848"/>
          </a:xfrm>
          <a:prstGeom prst="rect">
            <a:avLst/>
          </a:prstGeom>
        </p:spPr>
      </p:pic>
      <p:pic>
        <p:nvPicPr>
          <p:cNvPr id="4" name="Picture 3"/>
          <p:cNvPicPr>
            <a:picLocks noChangeAspect="1"/>
          </p:cNvPicPr>
          <p:nvPr/>
        </p:nvPicPr>
        <p:blipFill>
          <a:blip r:embed="rId3"/>
          <a:stretch>
            <a:fillRect/>
          </a:stretch>
        </p:blipFill>
        <p:spPr>
          <a:xfrm>
            <a:off x="6303300" y="3671417"/>
            <a:ext cx="1326209" cy="1150115"/>
          </a:xfrm>
          <a:prstGeom prst="rect">
            <a:avLst/>
          </a:prstGeom>
        </p:spPr>
      </p:pic>
      <p:sp>
        <p:nvSpPr>
          <p:cNvPr id="5" name="TextBox 4"/>
          <p:cNvSpPr txBox="1"/>
          <p:nvPr/>
        </p:nvSpPr>
        <p:spPr>
          <a:xfrm>
            <a:off x="4504995" y="2755548"/>
            <a:ext cx="1180131" cy="369332"/>
          </a:xfrm>
          <a:prstGeom prst="rect">
            <a:avLst/>
          </a:prstGeom>
          <a:noFill/>
        </p:spPr>
        <p:txBody>
          <a:bodyPr wrap="none" rtlCol="0">
            <a:spAutoFit/>
          </a:bodyPr>
          <a:lstStyle/>
          <a:p>
            <a:r>
              <a:rPr lang="en-US" dirty="0"/>
              <a:t>quadruped</a:t>
            </a:r>
          </a:p>
        </p:txBody>
      </p:sp>
      <p:sp>
        <p:nvSpPr>
          <p:cNvPr id="8" name="TextBox 7"/>
          <p:cNvSpPr txBox="1"/>
          <p:nvPr/>
        </p:nvSpPr>
        <p:spPr>
          <a:xfrm>
            <a:off x="2800415" y="2727670"/>
            <a:ext cx="686406" cy="369332"/>
          </a:xfrm>
          <a:prstGeom prst="rect">
            <a:avLst/>
          </a:prstGeom>
          <a:noFill/>
        </p:spPr>
        <p:txBody>
          <a:bodyPr wrap="none" rtlCol="0">
            <a:spAutoFit/>
          </a:bodyPr>
          <a:lstStyle/>
          <a:p>
            <a:r>
              <a:rPr lang="en-US" dirty="0"/>
              <a:t>mane</a:t>
            </a:r>
          </a:p>
        </p:txBody>
      </p:sp>
      <p:sp>
        <p:nvSpPr>
          <p:cNvPr id="9" name="TextBox 8"/>
          <p:cNvSpPr txBox="1"/>
          <p:nvPr/>
        </p:nvSpPr>
        <p:spPr>
          <a:xfrm>
            <a:off x="3382734" y="3646380"/>
            <a:ext cx="505267" cy="369332"/>
          </a:xfrm>
          <a:prstGeom prst="rect">
            <a:avLst/>
          </a:prstGeom>
          <a:noFill/>
        </p:spPr>
        <p:txBody>
          <a:bodyPr wrap="none" rtlCol="0">
            <a:spAutoFit/>
          </a:bodyPr>
          <a:lstStyle/>
          <a:p>
            <a:r>
              <a:rPr lang="en-US" dirty="0"/>
              <a:t>fast</a:t>
            </a:r>
          </a:p>
        </p:txBody>
      </p:sp>
      <p:sp>
        <p:nvSpPr>
          <p:cNvPr id="10" name="TextBox 9"/>
          <p:cNvSpPr txBox="1"/>
          <p:nvPr/>
        </p:nvSpPr>
        <p:spPr>
          <a:xfrm>
            <a:off x="760314" y="3319903"/>
            <a:ext cx="1436612" cy="369332"/>
          </a:xfrm>
          <a:prstGeom prst="rect">
            <a:avLst/>
          </a:prstGeom>
          <a:noFill/>
        </p:spPr>
        <p:txBody>
          <a:bodyPr wrap="none" rtlCol="0">
            <a:spAutoFit/>
          </a:bodyPr>
          <a:lstStyle/>
          <a:p>
            <a:r>
              <a:rPr lang="en-US" dirty="0"/>
              <a:t>domesticated</a:t>
            </a:r>
          </a:p>
        </p:txBody>
      </p:sp>
      <p:sp>
        <p:nvSpPr>
          <p:cNvPr id="12" name="TextBox 11"/>
          <p:cNvSpPr txBox="1"/>
          <p:nvPr/>
        </p:nvSpPr>
        <p:spPr>
          <a:xfrm>
            <a:off x="2359653" y="3641472"/>
            <a:ext cx="697627" cy="369332"/>
          </a:xfrm>
          <a:prstGeom prst="rect">
            <a:avLst/>
          </a:prstGeom>
          <a:noFill/>
        </p:spPr>
        <p:txBody>
          <a:bodyPr wrap="none" rtlCol="0">
            <a:spAutoFit/>
          </a:bodyPr>
          <a:lstStyle/>
          <a:p>
            <a:r>
              <a:rPr lang="en-US" dirty="0"/>
              <a:t>farms</a:t>
            </a:r>
          </a:p>
        </p:txBody>
      </p:sp>
      <p:sp>
        <p:nvSpPr>
          <p:cNvPr id="15" name="TextBox 14"/>
          <p:cNvSpPr txBox="1"/>
          <p:nvPr/>
        </p:nvSpPr>
        <p:spPr>
          <a:xfrm>
            <a:off x="4818596" y="4253515"/>
            <a:ext cx="461986" cy="369332"/>
          </a:xfrm>
          <a:prstGeom prst="rect">
            <a:avLst/>
          </a:prstGeom>
          <a:noFill/>
        </p:spPr>
        <p:txBody>
          <a:bodyPr wrap="none" rtlCol="0">
            <a:spAutoFit/>
          </a:bodyPr>
          <a:lstStyle/>
          <a:p>
            <a:r>
              <a:rPr lang="en-US" dirty="0"/>
              <a:t>tail</a:t>
            </a:r>
          </a:p>
        </p:txBody>
      </p:sp>
      <p:sp>
        <p:nvSpPr>
          <p:cNvPr id="16" name="TextBox 15"/>
          <p:cNvSpPr txBox="1"/>
          <p:nvPr/>
        </p:nvSpPr>
        <p:spPr>
          <a:xfrm>
            <a:off x="4626364" y="3790110"/>
            <a:ext cx="846450" cy="369332"/>
          </a:xfrm>
          <a:prstGeom prst="rect">
            <a:avLst/>
          </a:prstGeom>
          <a:noFill/>
        </p:spPr>
        <p:txBody>
          <a:bodyPr wrap="none" rtlCol="0">
            <a:spAutoFit/>
          </a:bodyPr>
          <a:lstStyle/>
          <a:p>
            <a:r>
              <a:rPr lang="en-US" dirty="0"/>
              <a:t>hooves</a:t>
            </a:r>
          </a:p>
        </p:txBody>
      </p:sp>
      <p:sp>
        <p:nvSpPr>
          <p:cNvPr id="17" name="TextBox 16"/>
          <p:cNvSpPr txBox="1"/>
          <p:nvPr/>
        </p:nvSpPr>
        <p:spPr>
          <a:xfrm>
            <a:off x="4653263" y="3319903"/>
            <a:ext cx="792653" cy="369332"/>
          </a:xfrm>
          <a:prstGeom prst="rect">
            <a:avLst/>
          </a:prstGeom>
          <a:noFill/>
        </p:spPr>
        <p:txBody>
          <a:bodyPr wrap="none" rtlCol="0">
            <a:spAutoFit/>
          </a:bodyPr>
          <a:lstStyle/>
          <a:p>
            <a:r>
              <a:rPr lang="en-US"/>
              <a:t>brown</a:t>
            </a:r>
            <a:endParaRPr lang="en-US" dirty="0"/>
          </a:p>
        </p:txBody>
      </p:sp>
      <p:sp>
        <p:nvSpPr>
          <p:cNvPr id="18" name="TextBox 17"/>
          <p:cNvSpPr txBox="1"/>
          <p:nvPr/>
        </p:nvSpPr>
        <p:spPr>
          <a:xfrm>
            <a:off x="6456197" y="2950571"/>
            <a:ext cx="700769" cy="369332"/>
          </a:xfrm>
          <a:prstGeom prst="rect">
            <a:avLst/>
          </a:prstGeom>
          <a:noFill/>
        </p:spPr>
        <p:txBody>
          <a:bodyPr wrap="none" rtlCol="0">
            <a:spAutoFit/>
          </a:bodyPr>
          <a:lstStyle/>
          <a:p>
            <a:r>
              <a:rPr lang="en-US" dirty="0"/>
              <a:t>stripy</a:t>
            </a:r>
          </a:p>
        </p:txBody>
      </p:sp>
      <p:sp>
        <p:nvSpPr>
          <p:cNvPr id="19" name="TextBox 18"/>
          <p:cNvSpPr txBox="1"/>
          <p:nvPr/>
        </p:nvSpPr>
        <p:spPr>
          <a:xfrm>
            <a:off x="1286021" y="2765521"/>
            <a:ext cx="775469" cy="369332"/>
          </a:xfrm>
          <a:prstGeom prst="rect">
            <a:avLst/>
          </a:prstGeom>
          <a:noFill/>
        </p:spPr>
        <p:txBody>
          <a:bodyPr wrap="none" rtlCol="0">
            <a:spAutoFit/>
          </a:bodyPr>
          <a:lstStyle/>
          <a:p>
            <a:r>
              <a:rPr lang="en-US" dirty="0"/>
              <a:t>strong</a:t>
            </a:r>
          </a:p>
        </p:txBody>
      </p:sp>
      <p:sp>
        <p:nvSpPr>
          <p:cNvPr id="20" name="TextBox 19"/>
          <p:cNvSpPr txBox="1"/>
          <p:nvPr/>
        </p:nvSpPr>
        <p:spPr>
          <a:xfrm>
            <a:off x="2573379" y="3184571"/>
            <a:ext cx="878317" cy="369332"/>
          </a:xfrm>
          <a:prstGeom prst="rect">
            <a:avLst/>
          </a:prstGeom>
          <a:noFill/>
        </p:spPr>
        <p:txBody>
          <a:bodyPr wrap="none" rtlCol="0">
            <a:spAutoFit/>
          </a:bodyPr>
          <a:lstStyle/>
          <a:p>
            <a:r>
              <a:rPr lang="en-US"/>
              <a:t>friendly</a:t>
            </a:r>
          </a:p>
        </p:txBody>
      </p:sp>
      <p:sp>
        <p:nvSpPr>
          <p:cNvPr id="13" name="Rounded Rectangle 12"/>
          <p:cNvSpPr/>
          <p:nvPr/>
        </p:nvSpPr>
        <p:spPr>
          <a:xfrm>
            <a:off x="628650" y="2224726"/>
            <a:ext cx="5349196" cy="3535051"/>
          </a:xfrm>
          <a:prstGeom prst="round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154078" y="1989055"/>
            <a:ext cx="4235778" cy="3638746"/>
          </a:xfrm>
          <a:prstGeom prst="round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5660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and distinctive features</a:t>
            </a:r>
          </a:p>
        </p:txBody>
      </p:sp>
      <p:sp>
        <p:nvSpPr>
          <p:cNvPr id="5" name="TextBox 4"/>
          <p:cNvSpPr txBox="1"/>
          <p:nvPr/>
        </p:nvSpPr>
        <p:spPr>
          <a:xfrm>
            <a:off x="4518416" y="2633947"/>
            <a:ext cx="1261421" cy="923330"/>
          </a:xfrm>
          <a:prstGeom prst="rect">
            <a:avLst/>
          </a:prstGeom>
          <a:noFill/>
        </p:spPr>
        <p:txBody>
          <a:bodyPr wrap="square" rtlCol="0">
            <a:spAutoFit/>
          </a:bodyPr>
          <a:lstStyle/>
          <a:p>
            <a:r>
              <a:rPr lang="en-US"/>
              <a:t>Features common to A and B</a:t>
            </a:r>
            <a:endParaRPr lang="en-US" dirty="0"/>
          </a:p>
        </p:txBody>
      </p:sp>
      <p:sp>
        <p:nvSpPr>
          <p:cNvPr id="13" name="Rounded Rectangle 12"/>
          <p:cNvSpPr/>
          <p:nvPr/>
        </p:nvSpPr>
        <p:spPr>
          <a:xfrm>
            <a:off x="1696824" y="2224726"/>
            <a:ext cx="4281021" cy="1913641"/>
          </a:xfrm>
          <a:prstGeom prst="round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154078" y="1989055"/>
            <a:ext cx="4235778" cy="1931012"/>
          </a:xfrm>
          <a:prstGeom prst="round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272273" y="2633947"/>
            <a:ext cx="1153591" cy="923330"/>
          </a:xfrm>
          <a:prstGeom prst="rect">
            <a:avLst/>
          </a:prstGeom>
          <a:noFill/>
        </p:spPr>
        <p:txBody>
          <a:bodyPr wrap="square" rtlCol="0">
            <a:spAutoFit/>
          </a:bodyPr>
          <a:lstStyle/>
          <a:p>
            <a:r>
              <a:rPr lang="en-US" dirty="0"/>
              <a:t>Features distinctive to A</a:t>
            </a:r>
          </a:p>
        </p:txBody>
      </p:sp>
      <p:sp>
        <p:nvSpPr>
          <p:cNvPr id="23" name="TextBox 22"/>
          <p:cNvSpPr txBox="1"/>
          <p:nvPr/>
        </p:nvSpPr>
        <p:spPr>
          <a:xfrm>
            <a:off x="6508051" y="2427706"/>
            <a:ext cx="1153591" cy="923330"/>
          </a:xfrm>
          <a:prstGeom prst="rect">
            <a:avLst/>
          </a:prstGeom>
          <a:noFill/>
        </p:spPr>
        <p:txBody>
          <a:bodyPr wrap="square" rtlCol="0">
            <a:spAutoFit/>
          </a:bodyPr>
          <a:lstStyle/>
          <a:p>
            <a:r>
              <a:rPr lang="en-US" dirty="0"/>
              <a:t>Features distinctive to B</a:t>
            </a:r>
          </a:p>
        </p:txBody>
      </p:sp>
      <p:sp>
        <p:nvSpPr>
          <p:cNvPr id="6" name="TextBox 5"/>
          <p:cNvSpPr txBox="1"/>
          <p:nvPr/>
        </p:nvSpPr>
        <p:spPr>
          <a:xfrm>
            <a:off x="4518416" y="5052768"/>
            <a:ext cx="1280670" cy="646331"/>
          </a:xfrm>
          <a:prstGeom prst="rect">
            <a:avLst/>
          </a:prstGeom>
          <a:noFill/>
        </p:spPr>
        <p:txBody>
          <a:bodyPr wrap="square" rtlCol="0">
            <a:spAutoFit/>
          </a:bodyPr>
          <a:lstStyle/>
          <a:p>
            <a:r>
              <a:rPr lang="en-US"/>
              <a:t>Increases similarity</a:t>
            </a:r>
          </a:p>
        </p:txBody>
      </p:sp>
      <p:sp>
        <p:nvSpPr>
          <p:cNvPr id="24" name="TextBox 23"/>
          <p:cNvSpPr txBox="1"/>
          <p:nvPr/>
        </p:nvSpPr>
        <p:spPr>
          <a:xfrm>
            <a:off x="6508051" y="4914268"/>
            <a:ext cx="1280670" cy="923330"/>
          </a:xfrm>
          <a:prstGeom prst="rect">
            <a:avLst/>
          </a:prstGeom>
          <a:noFill/>
        </p:spPr>
        <p:txBody>
          <a:bodyPr wrap="square" rtlCol="0">
            <a:spAutoFit/>
          </a:bodyPr>
          <a:lstStyle/>
          <a:p>
            <a:r>
              <a:rPr lang="en-US" dirty="0"/>
              <a:t>Makes B dissimilar from A</a:t>
            </a:r>
          </a:p>
        </p:txBody>
      </p:sp>
      <p:sp>
        <p:nvSpPr>
          <p:cNvPr id="25" name="TextBox 24"/>
          <p:cNvSpPr txBox="1"/>
          <p:nvPr/>
        </p:nvSpPr>
        <p:spPr>
          <a:xfrm>
            <a:off x="2208733" y="4951976"/>
            <a:ext cx="1280670" cy="923330"/>
          </a:xfrm>
          <a:prstGeom prst="rect">
            <a:avLst/>
          </a:prstGeom>
          <a:noFill/>
        </p:spPr>
        <p:txBody>
          <a:bodyPr wrap="square" rtlCol="0">
            <a:spAutoFit/>
          </a:bodyPr>
          <a:lstStyle/>
          <a:p>
            <a:r>
              <a:rPr lang="en-US" dirty="0"/>
              <a:t>Makes A dissimilar from B</a:t>
            </a:r>
          </a:p>
        </p:txBody>
      </p:sp>
      <p:cxnSp>
        <p:nvCxnSpPr>
          <p:cNvPr id="11" name="Straight Arrow Connector 10"/>
          <p:cNvCxnSpPr/>
          <p:nvPr/>
        </p:nvCxnSpPr>
        <p:spPr>
          <a:xfrm flipV="1">
            <a:off x="6938128" y="3557277"/>
            <a:ext cx="9427" cy="1288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39699" y="3651422"/>
            <a:ext cx="9427" cy="1288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702350" y="3629541"/>
            <a:ext cx="9427" cy="1288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06260" y="1064558"/>
            <a:ext cx="1598707" cy="369332"/>
          </a:xfrm>
          <a:prstGeom prst="rect">
            <a:avLst/>
          </a:prstGeom>
          <a:noFill/>
        </p:spPr>
        <p:txBody>
          <a:bodyPr wrap="none" rtlCol="0">
            <a:spAutoFit/>
          </a:bodyPr>
          <a:lstStyle/>
          <a:p>
            <a:r>
              <a:rPr lang="en-US" dirty="0"/>
              <a:t>(</a:t>
            </a:r>
            <a:r>
              <a:rPr lang="en-US" dirty="0" err="1"/>
              <a:t>Tversky</a:t>
            </a:r>
            <a:r>
              <a:rPr lang="en-US" dirty="0"/>
              <a:t> 1977)</a:t>
            </a:r>
          </a:p>
        </p:txBody>
      </p:sp>
    </p:spTree>
    <p:extLst>
      <p:ext uri="{BB962C8B-B14F-4D97-AF65-F5344CB8AC3E}">
        <p14:creationId xmlns:p14="http://schemas.microsoft.com/office/powerpoint/2010/main" val="386847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52" y="2640495"/>
            <a:ext cx="7886700" cy="841882"/>
          </a:xfrm>
        </p:spPr>
        <p:txBody>
          <a:bodyPr>
            <a:normAutofit fontScale="90000"/>
          </a:bodyPr>
          <a:lstStyle/>
          <a:p>
            <a:r>
              <a:rPr lang="en-US" dirty="0"/>
              <a:t>Richer theories of similarity:</a:t>
            </a:r>
            <a:br>
              <a:rPr lang="en-US" dirty="0"/>
            </a:br>
            <a:r>
              <a:rPr lang="en-US" dirty="0"/>
              <a:t>Structure alignment</a:t>
            </a:r>
          </a:p>
        </p:txBody>
      </p:sp>
    </p:spTree>
    <p:extLst>
      <p:ext uri="{BB962C8B-B14F-4D97-AF65-F5344CB8AC3E}">
        <p14:creationId xmlns:p14="http://schemas.microsoft.com/office/powerpoint/2010/main" val="1183336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7360" y="1532184"/>
            <a:ext cx="5664112" cy="3625032"/>
          </a:xfrm>
          <a:prstGeom prst="rect">
            <a:avLst/>
          </a:prstGeom>
        </p:spPr>
      </p:pic>
    </p:spTree>
    <p:extLst>
      <p:ext uri="{BB962C8B-B14F-4D97-AF65-F5344CB8AC3E}">
        <p14:creationId xmlns:p14="http://schemas.microsoft.com/office/powerpoint/2010/main" val="943224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737360" y="1532184"/>
            <a:ext cx="5664112" cy="3625032"/>
          </a:xfrm>
          <a:prstGeom prst="rect">
            <a:avLst/>
          </a:prstGeom>
        </p:spPr>
      </p:pic>
      <p:sp>
        <p:nvSpPr>
          <p:cNvPr id="3" name="TextBox 2"/>
          <p:cNvSpPr txBox="1"/>
          <p:nvPr/>
        </p:nvSpPr>
        <p:spPr>
          <a:xfrm>
            <a:off x="3379724" y="5303520"/>
            <a:ext cx="2975356" cy="646331"/>
          </a:xfrm>
          <a:prstGeom prst="rect">
            <a:avLst/>
          </a:prstGeom>
          <a:noFill/>
        </p:spPr>
        <p:txBody>
          <a:bodyPr wrap="square" rtlCol="0">
            <a:spAutoFit/>
          </a:bodyPr>
          <a:lstStyle/>
          <a:p>
            <a:r>
              <a:rPr lang="en-US" dirty="0"/>
              <a:t>Removing the </a:t>
            </a:r>
            <a:r>
              <a:rPr lang="en-US" dirty="0" err="1"/>
              <a:t>colour</a:t>
            </a:r>
            <a:r>
              <a:rPr lang="en-US" dirty="0"/>
              <a:t> features leaves the similarity intact</a:t>
            </a:r>
          </a:p>
        </p:txBody>
      </p:sp>
    </p:spTree>
    <p:extLst>
      <p:ext uri="{BB962C8B-B14F-4D97-AF65-F5344CB8AC3E}">
        <p14:creationId xmlns:p14="http://schemas.microsoft.com/office/powerpoint/2010/main" val="368874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9900" y="1536700"/>
            <a:ext cx="5663184" cy="3614928"/>
          </a:xfrm>
          <a:prstGeom prst="rect">
            <a:avLst/>
          </a:prstGeom>
        </p:spPr>
      </p:pic>
      <p:sp>
        <p:nvSpPr>
          <p:cNvPr id="4" name="TextBox 3"/>
          <p:cNvSpPr txBox="1"/>
          <p:nvPr/>
        </p:nvSpPr>
        <p:spPr>
          <a:xfrm>
            <a:off x="2346960" y="5349240"/>
            <a:ext cx="4907280" cy="646331"/>
          </a:xfrm>
          <a:prstGeom prst="rect">
            <a:avLst/>
          </a:prstGeom>
          <a:noFill/>
        </p:spPr>
        <p:txBody>
          <a:bodyPr wrap="square" rtlCol="0">
            <a:spAutoFit/>
          </a:bodyPr>
          <a:lstStyle/>
          <a:p>
            <a:r>
              <a:rPr lang="en-US" dirty="0"/>
              <a:t>Blurring out the high-frequency spatial information leaves the similarity </a:t>
            </a:r>
            <a:r>
              <a:rPr lang="en-US"/>
              <a:t>(mostly) </a:t>
            </a:r>
            <a:r>
              <a:rPr lang="en-US" dirty="0"/>
              <a:t>intact</a:t>
            </a:r>
          </a:p>
        </p:txBody>
      </p:sp>
    </p:spTree>
    <p:extLst>
      <p:ext uri="{BB962C8B-B14F-4D97-AF65-F5344CB8AC3E}">
        <p14:creationId xmlns:p14="http://schemas.microsoft.com/office/powerpoint/2010/main" val="569952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a:ext>
            </a:extLst>
          </a:blip>
          <a:stretch>
            <a:fillRect/>
          </a:stretch>
        </p:blipFill>
        <p:spPr>
          <a:xfrm>
            <a:off x="1739900" y="1551940"/>
            <a:ext cx="5663184" cy="3614928"/>
          </a:xfrm>
          <a:prstGeom prst="rect">
            <a:avLst/>
          </a:prstGeom>
        </p:spPr>
      </p:pic>
      <p:sp>
        <p:nvSpPr>
          <p:cNvPr id="4" name="TextBox 3"/>
          <p:cNvSpPr txBox="1"/>
          <p:nvPr/>
        </p:nvSpPr>
        <p:spPr>
          <a:xfrm>
            <a:off x="2545080" y="5425440"/>
            <a:ext cx="4693920" cy="646331"/>
          </a:xfrm>
          <a:prstGeom prst="rect">
            <a:avLst/>
          </a:prstGeom>
          <a:noFill/>
        </p:spPr>
        <p:txBody>
          <a:bodyPr wrap="square" rtlCol="0">
            <a:spAutoFit/>
          </a:bodyPr>
          <a:lstStyle/>
          <a:p>
            <a:r>
              <a:rPr lang="en-US" dirty="0"/>
              <a:t>Filtering out everything except the high frequency information leaves the </a:t>
            </a:r>
            <a:r>
              <a:rPr lang="en-US"/>
              <a:t>similarity intact</a:t>
            </a:r>
            <a:endParaRPr lang="en-US" dirty="0"/>
          </a:p>
        </p:txBody>
      </p:sp>
    </p:spTree>
    <p:extLst>
      <p:ext uri="{BB962C8B-B14F-4D97-AF65-F5344CB8AC3E}">
        <p14:creationId xmlns:p14="http://schemas.microsoft.com/office/powerpoint/2010/main" val="1575893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6991" y="1486854"/>
            <a:ext cx="5664112" cy="3625032"/>
          </a:xfrm>
          <a:prstGeom prst="rect">
            <a:avLst/>
          </a:prstGeom>
        </p:spPr>
      </p:pic>
      <p:sp>
        <p:nvSpPr>
          <p:cNvPr id="17" name="Rectangle 16"/>
          <p:cNvSpPr/>
          <p:nvPr/>
        </p:nvSpPr>
        <p:spPr>
          <a:xfrm>
            <a:off x="1424590" y="1255584"/>
            <a:ext cx="6850730" cy="433749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606764" y="2634377"/>
            <a:ext cx="377556" cy="533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c 4"/>
          <p:cNvSpPr/>
          <p:nvPr/>
        </p:nvSpPr>
        <p:spPr>
          <a:xfrm flipH="1">
            <a:off x="3104534" y="3152036"/>
            <a:ext cx="914400"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p:cNvSpPr/>
          <p:nvPr/>
        </p:nvSpPr>
        <p:spPr>
          <a:xfrm rot="6292946" flipH="1">
            <a:off x="3081758" y="3817722"/>
            <a:ext cx="1278288"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p:cNvSpPr/>
          <p:nvPr/>
        </p:nvSpPr>
        <p:spPr>
          <a:xfrm rot="15954239">
            <a:off x="3004208" y="4142159"/>
            <a:ext cx="914400"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13951909">
            <a:off x="3398139" y="4163432"/>
            <a:ext cx="1083772"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rot="1472159">
            <a:off x="3424793" y="3173782"/>
            <a:ext cx="334842" cy="720675"/>
          </a:xfrm>
          <a:prstGeom prst="rect">
            <a:avLst/>
          </a:prstGeom>
          <a:noFill/>
          <a:ln w="1270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36642">
            <a:off x="5685558" y="1515249"/>
            <a:ext cx="377556" cy="533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p:cNvSpPr/>
          <p:nvPr/>
        </p:nvSpPr>
        <p:spPr>
          <a:xfrm rot="18617456" flipH="1">
            <a:off x="5214200" y="2040705"/>
            <a:ext cx="1540637" cy="1038698"/>
          </a:xfrm>
          <a:prstGeom prst="arc">
            <a:avLst>
              <a:gd name="adj1" fmla="val 16200000"/>
              <a:gd name="adj2" fmla="val 21117241"/>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rot="15511167">
            <a:off x="5070213" y="4515218"/>
            <a:ext cx="2629086"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5913501">
            <a:off x="4222260" y="3285275"/>
            <a:ext cx="2977776" cy="277714"/>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5698205" y="2093124"/>
            <a:ext cx="421103" cy="1206246"/>
          </a:xfrm>
          <a:prstGeom prst="rect">
            <a:avLst/>
          </a:prstGeom>
          <a:noFill/>
          <a:ln w="1270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p:cNvSpPr/>
          <p:nvPr/>
        </p:nvSpPr>
        <p:spPr>
          <a:xfrm rot="11400917" flipH="1">
            <a:off x="5241608" y="1813154"/>
            <a:ext cx="1278288" cy="650798"/>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2545080" y="5425440"/>
            <a:ext cx="4693920" cy="646331"/>
          </a:xfrm>
          <a:prstGeom prst="rect">
            <a:avLst/>
          </a:prstGeom>
          <a:noFill/>
        </p:spPr>
        <p:txBody>
          <a:bodyPr wrap="square" rtlCol="0">
            <a:spAutoFit/>
          </a:bodyPr>
          <a:lstStyle/>
          <a:p>
            <a:r>
              <a:rPr lang="en-US" dirty="0"/>
              <a:t>Deleting everything except a very rubbish cartoon leave the similarity intact</a:t>
            </a:r>
          </a:p>
        </p:txBody>
      </p:sp>
    </p:spTree>
    <p:extLst>
      <p:ext uri="{BB962C8B-B14F-4D97-AF65-F5344CB8AC3E}">
        <p14:creationId xmlns:p14="http://schemas.microsoft.com/office/powerpoint/2010/main" val="1435139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5189" y="1665421"/>
            <a:ext cx="3283389" cy="21718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9121" y="1651870"/>
            <a:ext cx="3050114" cy="219600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75822" y="4139438"/>
            <a:ext cx="3243392" cy="2171825"/>
          </a:xfrm>
          <a:prstGeom prst="rect">
            <a:avLst/>
          </a:prstGeom>
        </p:spPr>
      </p:pic>
      <p:pic>
        <p:nvPicPr>
          <p:cNvPr id="6" name="Picture 5"/>
          <p:cNvPicPr>
            <a:picLocks noChangeAspect="1"/>
          </p:cNvPicPr>
          <p:nvPr/>
        </p:nvPicPr>
        <p:blipFill>
          <a:blip r:embed="rId5"/>
          <a:stretch>
            <a:fillRect/>
          </a:stretch>
        </p:blipFill>
        <p:spPr>
          <a:xfrm>
            <a:off x="4658488" y="4139438"/>
            <a:ext cx="3263672" cy="2171825"/>
          </a:xfrm>
          <a:prstGeom prst="rect">
            <a:avLst/>
          </a:prstGeom>
        </p:spPr>
      </p:pic>
      <p:sp>
        <p:nvSpPr>
          <p:cNvPr id="7" name="Rectangle 6"/>
          <p:cNvSpPr/>
          <p:nvPr/>
        </p:nvSpPr>
        <p:spPr>
          <a:xfrm>
            <a:off x="7719234" y="3358777"/>
            <a:ext cx="390143" cy="3262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651397" y="444093"/>
            <a:ext cx="4035447" cy="830997"/>
          </a:xfrm>
          <a:prstGeom prst="rect">
            <a:avLst/>
          </a:prstGeom>
          <a:noFill/>
        </p:spPr>
        <p:txBody>
          <a:bodyPr wrap="square" rtlCol="0">
            <a:spAutoFit/>
          </a:bodyPr>
          <a:lstStyle/>
          <a:p>
            <a:r>
              <a:rPr lang="en-US" sz="2400" dirty="0"/>
              <a:t>Shared perceptual features produce a sense of “likeness”</a:t>
            </a:r>
          </a:p>
        </p:txBody>
      </p:sp>
    </p:spTree>
    <p:extLst>
      <p:ext uri="{BB962C8B-B14F-4D97-AF65-F5344CB8AC3E}">
        <p14:creationId xmlns:p14="http://schemas.microsoft.com/office/powerpoint/2010/main" val="750838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04534" y="2634377"/>
            <a:ext cx="1094571" cy="2330021"/>
            <a:chOff x="3104534" y="2634377"/>
            <a:chExt cx="1094571" cy="2330021"/>
          </a:xfrm>
        </p:grpSpPr>
        <p:sp>
          <p:nvSpPr>
            <p:cNvPr id="3" name="Oval 2"/>
            <p:cNvSpPr/>
            <p:nvPr/>
          </p:nvSpPr>
          <p:spPr>
            <a:xfrm>
              <a:off x="3606764" y="2634377"/>
              <a:ext cx="377556" cy="533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c 4"/>
            <p:cNvSpPr/>
            <p:nvPr/>
          </p:nvSpPr>
          <p:spPr>
            <a:xfrm flipH="1">
              <a:off x="3104534" y="3152036"/>
              <a:ext cx="914400"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p:cNvSpPr/>
            <p:nvPr/>
          </p:nvSpPr>
          <p:spPr>
            <a:xfrm rot="6292946" flipH="1">
              <a:off x="3081758" y="3817722"/>
              <a:ext cx="1278288"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p:cNvSpPr/>
            <p:nvPr/>
          </p:nvSpPr>
          <p:spPr>
            <a:xfrm rot="15954239">
              <a:off x="3004208" y="4142159"/>
              <a:ext cx="914400"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13951909">
              <a:off x="3398139" y="4163432"/>
              <a:ext cx="1083772"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rot="1472159">
              <a:off x="3424793" y="3173782"/>
              <a:ext cx="334842" cy="720675"/>
            </a:xfrm>
            <a:prstGeom prst="rect">
              <a:avLst/>
            </a:prstGeom>
            <a:noFill/>
            <a:ln w="1270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241608" y="1515249"/>
            <a:ext cx="1402228" cy="4573592"/>
            <a:chOff x="5241608" y="1515249"/>
            <a:chExt cx="1402228" cy="4573592"/>
          </a:xfrm>
        </p:grpSpPr>
        <p:sp>
          <p:nvSpPr>
            <p:cNvPr id="13" name="Arc 12"/>
            <p:cNvSpPr/>
            <p:nvPr/>
          </p:nvSpPr>
          <p:spPr>
            <a:xfrm rot="15511167">
              <a:off x="5070213" y="4515218"/>
              <a:ext cx="2629086"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p:nvGrpSpPr>
          <p:grpSpPr>
            <a:xfrm>
              <a:off x="5241608" y="1515249"/>
              <a:ext cx="1278288" cy="3397771"/>
              <a:chOff x="5241608" y="1515249"/>
              <a:chExt cx="1278288" cy="3397771"/>
            </a:xfrm>
          </p:grpSpPr>
          <p:sp>
            <p:nvSpPr>
              <p:cNvPr id="10" name="Oval 9"/>
              <p:cNvSpPr/>
              <p:nvPr/>
            </p:nvSpPr>
            <p:spPr>
              <a:xfrm rot="19736642">
                <a:off x="5685558" y="1515249"/>
                <a:ext cx="377556" cy="533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p:cNvSpPr/>
              <p:nvPr/>
            </p:nvSpPr>
            <p:spPr>
              <a:xfrm rot="18617456" flipH="1">
                <a:off x="5214200" y="2040705"/>
                <a:ext cx="1540637" cy="1038698"/>
              </a:xfrm>
              <a:prstGeom prst="arc">
                <a:avLst>
                  <a:gd name="adj1" fmla="val 16200000"/>
                  <a:gd name="adj2" fmla="val 21117241"/>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5913501">
                <a:off x="4222260" y="3285275"/>
                <a:ext cx="2977776" cy="277714"/>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5698205" y="2093124"/>
                <a:ext cx="421103" cy="1206246"/>
              </a:xfrm>
              <a:prstGeom prst="rect">
                <a:avLst/>
              </a:prstGeom>
              <a:noFill/>
              <a:ln w="1270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p:cNvSpPr/>
              <p:nvPr/>
            </p:nvSpPr>
            <p:spPr>
              <a:xfrm rot="11400917" flipH="1">
                <a:off x="5241608" y="1813154"/>
                <a:ext cx="1278288" cy="650798"/>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9" name="TextBox 18"/>
          <p:cNvSpPr txBox="1"/>
          <p:nvPr/>
        </p:nvSpPr>
        <p:spPr>
          <a:xfrm>
            <a:off x="1114448" y="761927"/>
            <a:ext cx="4080309" cy="923330"/>
          </a:xfrm>
          <a:prstGeom prst="rect">
            <a:avLst/>
          </a:prstGeom>
          <a:noFill/>
        </p:spPr>
        <p:txBody>
          <a:bodyPr wrap="square" rtlCol="0">
            <a:spAutoFit/>
          </a:bodyPr>
          <a:lstStyle/>
          <a:p>
            <a:r>
              <a:rPr lang="en-US" dirty="0"/>
              <a:t>The structure does the work – what are the parts of each image and how do they related to each other?</a:t>
            </a:r>
          </a:p>
        </p:txBody>
      </p:sp>
    </p:spTree>
    <p:extLst>
      <p:ext uri="{BB962C8B-B14F-4D97-AF65-F5344CB8AC3E}">
        <p14:creationId xmlns:p14="http://schemas.microsoft.com/office/powerpoint/2010/main" val="8900696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628650" y="2612713"/>
            <a:ext cx="1538728" cy="2050055"/>
            <a:chOff x="2579274" y="1928551"/>
            <a:chExt cx="1977657" cy="2634842"/>
          </a:xfrm>
        </p:grpSpPr>
        <p:sp>
          <p:nvSpPr>
            <p:cNvPr id="3" name="Oval 2"/>
            <p:cNvSpPr/>
            <p:nvPr/>
          </p:nvSpPr>
          <p:spPr>
            <a:xfrm>
              <a:off x="3153433" y="2032848"/>
              <a:ext cx="829339" cy="829339"/>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53433" y="2862187"/>
              <a:ext cx="829339" cy="1116419"/>
            </a:xfrm>
            <a:prstGeom prst="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p:cNvSpPr/>
            <p:nvPr/>
          </p:nvSpPr>
          <p:spPr>
            <a:xfrm rot="16200000">
              <a:off x="3743540" y="2979145"/>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p:cNvSpPr/>
            <p:nvPr/>
          </p:nvSpPr>
          <p:spPr>
            <a:xfrm rot="5400000">
              <a:off x="2340041" y="2979146"/>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504310" y="3978606"/>
              <a:ext cx="233916" cy="244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514943" y="4208464"/>
              <a:ext cx="223284" cy="131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04310" y="4340110"/>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36474" y="1928551"/>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6446" y="1928551"/>
              <a:ext cx="233918" cy="271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2439440" y="2619027"/>
            <a:ext cx="1574639" cy="2097900"/>
            <a:chOff x="285299" y="1928551"/>
            <a:chExt cx="1977657" cy="2634842"/>
          </a:xfrm>
        </p:grpSpPr>
        <p:sp>
          <p:nvSpPr>
            <p:cNvPr id="25" name="Oval 24"/>
            <p:cNvSpPr/>
            <p:nvPr/>
          </p:nvSpPr>
          <p:spPr>
            <a:xfrm>
              <a:off x="859458" y="2032848"/>
              <a:ext cx="829339" cy="829339"/>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59458" y="2862187"/>
              <a:ext cx="829339" cy="1116419"/>
            </a:xfrm>
            <a:prstGeom prst="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p:cNvSpPr/>
            <p:nvPr/>
          </p:nvSpPr>
          <p:spPr>
            <a:xfrm rot="16200000">
              <a:off x="1449565" y="2979145"/>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p:cNvSpPr/>
            <p:nvPr/>
          </p:nvSpPr>
          <p:spPr>
            <a:xfrm rot="5400000">
              <a:off x="46066" y="2979146"/>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1210335" y="3978606"/>
              <a:ext cx="233916" cy="244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220968" y="4208464"/>
              <a:ext cx="223284" cy="131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10335" y="4340110"/>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42499" y="1928551"/>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582471" y="1928551"/>
              <a:ext cx="233918" cy="271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1270103" y="4853043"/>
            <a:ext cx="338554" cy="369332"/>
          </a:xfrm>
          <a:prstGeom prst="rect">
            <a:avLst/>
          </a:prstGeom>
          <a:noFill/>
        </p:spPr>
        <p:txBody>
          <a:bodyPr wrap="none" rtlCol="0">
            <a:spAutoFit/>
          </a:bodyPr>
          <a:lstStyle/>
          <a:p>
            <a:r>
              <a:rPr lang="en-US" dirty="0"/>
              <a:t>A</a:t>
            </a:r>
          </a:p>
        </p:txBody>
      </p:sp>
      <p:sp>
        <p:nvSpPr>
          <p:cNvPr id="58" name="TextBox 57"/>
          <p:cNvSpPr txBox="1"/>
          <p:nvPr/>
        </p:nvSpPr>
        <p:spPr>
          <a:xfrm>
            <a:off x="3128185" y="4816905"/>
            <a:ext cx="314510" cy="369332"/>
          </a:xfrm>
          <a:prstGeom prst="rect">
            <a:avLst/>
          </a:prstGeom>
          <a:noFill/>
        </p:spPr>
        <p:txBody>
          <a:bodyPr wrap="none" rtlCol="0">
            <a:spAutoFit/>
          </a:bodyPr>
          <a:lstStyle/>
          <a:p>
            <a:r>
              <a:rPr lang="en-US" dirty="0"/>
              <a:t>B</a:t>
            </a:r>
          </a:p>
        </p:txBody>
      </p:sp>
      <p:sp>
        <p:nvSpPr>
          <p:cNvPr id="62" name="Rectangle 61"/>
          <p:cNvSpPr/>
          <p:nvPr/>
        </p:nvSpPr>
        <p:spPr>
          <a:xfrm>
            <a:off x="344707" y="2413084"/>
            <a:ext cx="3943433" cy="2945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953001" y="2865120"/>
            <a:ext cx="2225040" cy="830997"/>
          </a:xfrm>
          <a:prstGeom prst="rect">
            <a:avLst/>
          </a:prstGeom>
          <a:noFill/>
        </p:spPr>
        <p:txBody>
          <a:bodyPr wrap="square" rtlCol="0">
            <a:spAutoFit/>
          </a:bodyPr>
          <a:lstStyle/>
          <a:p>
            <a:r>
              <a:rPr lang="en-US" sz="2400" dirty="0"/>
              <a:t>Here are a pair of “butterflies”</a:t>
            </a:r>
          </a:p>
        </p:txBody>
      </p:sp>
    </p:spTree>
    <p:extLst>
      <p:ext uri="{BB962C8B-B14F-4D97-AF65-F5344CB8AC3E}">
        <p14:creationId xmlns:p14="http://schemas.microsoft.com/office/powerpoint/2010/main" val="16819727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265710"/>
          </a:xfrm>
        </p:spPr>
        <p:txBody>
          <a:bodyPr>
            <a:normAutofit/>
          </a:bodyPr>
          <a:lstStyle/>
          <a:p>
            <a:r>
              <a:rPr lang="en-US" dirty="0"/>
              <a:t>Which of these pairs is more similar?</a:t>
            </a:r>
          </a:p>
        </p:txBody>
      </p:sp>
      <p:grpSp>
        <p:nvGrpSpPr>
          <p:cNvPr id="44" name="Group 43"/>
          <p:cNvGrpSpPr/>
          <p:nvPr/>
        </p:nvGrpSpPr>
        <p:grpSpPr>
          <a:xfrm>
            <a:off x="628650" y="2612713"/>
            <a:ext cx="1538728" cy="2050055"/>
            <a:chOff x="2579274" y="1928551"/>
            <a:chExt cx="1977657" cy="2634842"/>
          </a:xfrm>
        </p:grpSpPr>
        <p:sp>
          <p:nvSpPr>
            <p:cNvPr id="3" name="Oval 2"/>
            <p:cNvSpPr/>
            <p:nvPr/>
          </p:nvSpPr>
          <p:spPr>
            <a:xfrm>
              <a:off x="3153433" y="2032848"/>
              <a:ext cx="829339" cy="829339"/>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53433" y="2862187"/>
              <a:ext cx="829339" cy="1116419"/>
            </a:xfrm>
            <a:prstGeom prst="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p:cNvSpPr/>
            <p:nvPr/>
          </p:nvSpPr>
          <p:spPr>
            <a:xfrm rot="16200000">
              <a:off x="3743540" y="2979145"/>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p:cNvSpPr/>
            <p:nvPr/>
          </p:nvSpPr>
          <p:spPr>
            <a:xfrm rot="5400000">
              <a:off x="2340041" y="2979146"/>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504310" y="3978606"/>
              <a:ext cx="233916" cy="244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514943" y="4208464"/>
              <a:ext cx="223284" cy="131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04310" y="4340110"/>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36474" y="1928551"/>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6446" y="1928551"/>
              <a:ext cx="233918" cy="271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7023777" y="2612713"/>
            <a:ext cx="1533429" cy="2042995"/>
            <a:chOff x="6138528" y="3755323"/>
            <a:chExt cx="1977657" cy="2634842"/>
          </a:xfrm>
        </p:grpSpPr>
        <p:sp>
          <p:nvSpPr>
            <p:cNvPr id="16" name="Oval 15"/>
            <p:cNvSpPr/>
            <p:nvPr/>
          </p:nvSpPr>
          <p:spPr>
            <a:xfrm>
              <a:off x="6712687" y="3859620"/>
              <a:ext cx="829339" cy="829339"/>
            </a:xfrm>
            <a:prstGeom prst="ellipse">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712687" y="4688959"/>
              <a:ext cx="829339" cy="1116419"/>
            </a:xfrm>
            <a:prstGeom prst="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p:cNvSpPr/>
            <p:nvPr/>
          </p:nvSpPr>
          <p:spPr>
            <a:xfrm rot="16200000">
              <a:off x="7302794" y="4805917"/>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p:cNvSpPr/>
            <p:nvPr/>
          </p:nvSpPr>
          <p:spPr>
            <a:xfrm rot="5400000">
              <a:off x="5899295" y="4805918"/>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7063564" y="5805378"/>
              <a:ext cx="233916" cy="244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074197" y="6035236"/>
              <a:ext cx="223284" cy="131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63564" y="6166882"/>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595728" y="3755323"/>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435700" y="3755323"/>
              <a:ext cx="233918" cy="271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2439440" y="2619027"/>
            <a:ext cx="1574639" cy="2097900"/>
            <a:chOff x="285299" y="1928551"/>
            <a:chExt cx="1977657" cy="2634842"/>
          </a:xfrm>
        </p:grpSpPr>
        <p:sp>
          <p:nvSpPr>
            <p:cNvPr id="25" name="Oval 24"/>
            <p:cNvSpPr/>
            <p:nvPr/>
          </p:nvSpPr>
          <p:spPr>
            <a:xfrm>
              <a:off x="859458" y="2032848"/>
              <a:ext cx="829339" cy="829339"/>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59458" y="2862187"/>
              <a:ext cx="829339" cy="1116419"/>
            </a:xfrm>
            <a:prstGeom prst="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p:cNvSpPr/>
            <p:nvPr/>
          </p:nvSpPr>
          <p:spPr>
            <a:xfrm rot="16200000">
              <a:off x="1449565" y="2979145"/>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p:cNvSpPr/>
            <p:nvPr/>
          </p:nvSpPr>
          <p:spPr>
            <a:xfrm rot="5400000">
              <a:off x="46066" y="2979146"/>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1210335" y="3978606"/>
              <a:ext cx="233916" cy="244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220968" y="4208464"/>
              <a:ext cx="223284" cy="131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10335" y="4340110"/>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42499" y="1928551"/>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582471" y="1928551"/>
              <a:ext cx="233918" cy="271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204744" y="2601167"/>
            <a:ext cx="1538728" cy="2050055"/>
            <a:chOff x="2579274" y="1928551"/>
            <a:chExt cx="1977657" cy="2634842"/>
          </a:xfrm>
        </p:grpSpPr>
        <p:sp>
          <p:nvSpPr>
            <p:cNvPr id="47" name="Oval 46"/>
            <p:cNvSpPr/>
            <p:nvPr/>
          </p:nvSpPr>
          <p:spPr>
            <a:xfrm>
              <a:off x="3153433" y="2032848"/>
              <a:ext cx="829339" cy="829339"/>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153433" y="2862187"/>
              <a:ext cx="829339" cy="1116419"/>
            </a:xfrm>
            <a:prstGeom prst="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iangle 48"/>
            <p:cNvSpPr/>
            <p:nvPr/>
          </p:nvSpPr>
          <p:spPr>
            <a:xfrm rot="16200000">
              <a:off x="3743540" y="2979145"/>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iangle 49"/>
            <p:cNvSpPr/>
            <p:nvPr/>
          </p:nvSpPr>
          <p:spPr>
            <a:xfrm rot="5400000">
              <a:off x="2340041" y="2979146"/>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3504310" y="3978606"/>
              <a:ext cx="233916" cy="244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3514943" y="4208464"/>
              <a:ext cx="223284" cy="131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04310" y="4340110"/>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036474" y="1928551"/>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876446" y="1928551"/>
              <a:ext cx="233918" cy="271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1270103" y="4853043"/>
            <a:ext cx="338554" cy="369332"/>
          </a:xfrm>
          <a:prstGeom prst="rect">
            <a:avLst/>
          </a:prstGeom>
          <a:noFill/>
        </p:spPr>
        <p:txBody>
          <a:bodyPr wrap="none" rtlCol="0">
            <a:spAutoFit/>
          </a:bodyPr>
          <a:lstStyle/>
          <a:p>
            <a:r>
              <a:rPr lang="en-US" dirty="0"/>
              <a:t>A</a:t>
            </a:r>
          </a:p>
        </p:txBody>
      </p:sp>
      <p:sp>
        <p:nvSpPr>
          <p:cNvPr id="58" name="TextBox 57"/>
          <p:cNvSpPr txBox="1"/>
          <p:nvPr/>
        </p:nvSpPr>
        <p:spPr>
          <a:xfrm>
            <a:off x="3128185" y="4816905"/>
            <a:ext cx="314510" cy="369332"/>
          </a:xfrm>
          <a:prstGeom prst="rect">
            <a:avLst/>
          </a:prstGeom>
          <a:noFill/>
        </p:spPr>
        <p:txBody>
          <a:bodyPr wrap="none" rtlCol="0">
            <a:spAutoFit/>
          </a:bodyPr>
          <a:lstStyle/>
          <a:p>
            <a:r>
              <a:rPr lang="en-US" dirty="0"/>
              <a:t>B</a:t>
            </a:r>
          </a:p>
        </p:txBody>
      </p:sp>
      <p:sp>
        <p:nvSpPr>
          <p:cNvPr id="59" name="TextBox 58"/>
          <p:cNvSpPr txBox="1"/>
          <p:nvPr/>
        </p:nvSpPr>
        <p:spPr>
          <a:xfrm>
            <a:off x="5875280" y="4811278"/>
            <a:ext cx="338554" cy="369332"/>
          </a:xfrm>
          <a:prstGeom prst="rect">
            <a:avLst/>
          </a:prstGeom>
          <a:noFill/>
        </p:spPr>
        <p:txBody>
          <a:bodyPr wrap="none" rtlCol="0">
            <a:spAutoFit/>
          </a:bodyPr>
          <a:lstStyle/>
          <a:p>
            <a:r>
              <a:rPr lang="en-US" dirty="0"/>
              <a:t>A</a:t>
            </a:r>
          </a:p>
        </p:txBody>
      </p:sp>
      <p:sp>
        <p:nvSpPr>
          <p:cNvPr id="61" name="TextBox 60"/>
          <p:cNvSpPr txBox="1"/>
          <p:nvPr/>
        </p:nvSpPr>
        <p:spPr>
          <a:xfrm>
            <a:off x="7709318" y="4818371"/>
            <a:ext cx="348172" cy="369332"/>
          </a:xfrm>
          <a:prstGeom prst="rect">
            <a:avLst/>
          </a:prstGeom>
          <a:noFill/>
        </p:spPr>
        <p:txBody>
          <a:bodyPr wrap="none" rtlCol="0">
            <a:spAutoFit/>
          </a:bodyPr>
          <a:lstStyle/>
          <a:p>
            <a:r>
              <a:rPr lang="en-US" dirty="0"/>
              <a:t>C</a:t>
            </a:r>
          </a:p>
        </p:txBody>
      </p:sp>
      <p:sp>
        <p:nvSpPr>
          <p:cNvPr id="62" name="Rectangle 61"/>
          <p:cNvSpPr/>
          <p:nvPr/>
        </p:nvSpPr>
        <p:spPr>
          <a:xfrm>
            <a:off x="344707" y="2413084"/>
            <a:ext cx="3943433" cy="2945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850685" y="2406023"/>
            <a:ext cx="3943433" cy="2945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535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628650" y="2612713"/>
            <a:ext cx="1538728" cy="2050055"/>
            <a:chOff x="2579274" y="1928551"/>
            <a:chExt cx="1977657" cy="2634842"/>
          </a:xfrm>
        </p:grpSpPr>
        <p:sp>
          <p:nvSpPr>
            <p:cNvPr id="3" name="Oval 2"/>
            <p:cNvSpPr/>
            <p:nvPr/>
          </p:nvSpPr>
          <p:spPr>
            <a:xfrm>
              <a:off x="3153433" y="2032848"/>
              <a:ext cx="829339" cy="829339"/>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53433" y="2862187"/>
              <a:ext cx="829339" cy="1116419"/>
            </a:xfrm>
            <a:prstGeom prst="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p:cNvSpPr/>
            <p:nvPr/>
          </p:nvSpPr>
          <p:spPr>
            <a:xfrm rot="16200000">
              <a:off x="3743540" y="2979145"/>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p:cNvSpPr/>
            <p:nvPr/>
          </p:nvSpPr>
          <p:spPr>
            <a:xfrm rot="5400000">
              <a:off x="2340041" y="2979146"/>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504310" y="3978606"/>
              <a:ext cx="233916" cy="244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514943" y="4208464"/>
              <a:ext cx="223284" cy="131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04310" y="4340110"/>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36474" y="1928551"/>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6446" y="1928551"/>
              <a:ext cx="233918" cy="271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7023777" y="2612713"/>
            <a:ext cx="1533429" cy="2042995"/>
            <a:chOff x="6138528" y="3755323"/>
            <a:chExt cx="1977657" cy="2634842"/>
          </a:xfrm>
        </p:grpSpPr>
        <p:sp>
          <p:nvSpPr>
            <p:cNvPr id="16" name="Oval 15"/>
            <p:cNvSpPr/>
            <p:nvPr/>
          </p:nvSpPr>
          <p:spPr>
            <a:xfrm>
              <a:off x="6712687" y="3859620"/>
              <a:ext cx="829339" cy="829339"/>
            </a:xfrm>
            <a:prstGeom prst="ellipse">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712687" y="4688959"/>
              <a:ext cx="829339" cy="1116419"/>
            </a:xfrm>
            <a:prstGeom prst="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p:cNvSpPr/>
            <p:nvPr/>
          </p:nvSpPr>
          <p:spPr>
            <a:xfrm rot="16200000">
              <a:off x="7302794" y="4805917"/>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p:cNvSpPr/>
            <p:nvPr/>
          </p:nvSpPr>
          <p:spPr>
            <a:xfrm rot="5400000">
              <a:off x="5899295" y="4805918"/>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7063564" y="5805378"/>
              <a:ext cx="233916" cy="244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074197" y="6035236"/>
              <a:ext cx="223284" cy="131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63564" y="6166882"/>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595728" y="3755323"/>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435700" y="3755323"/>
              <a:ext cx="233918" cy="271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2439440" y="2619027"/>
            <a:ext cx="1574639" cy="2097900"/>
            <a:chOff x="285299" y="1928551"/>
            <a:chExt cx="1977657" cy="2634842"/>
          </a:xfrm>
        </p:grpSpPr>
        <p:sp>
          <p:nvSpPr>
            <p:cNvPr id="25" name="Oval 24"/>
            <p:cNvSpPr/>
            <p:nvPr/>
          </p:nvSpPr>
          <p:spPr>
            <a:xfrm>
              <a:off x="859458" y="2032848"/>
              <a:ext cx="829339" cy="829339"/>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59458" y="2862187"/>
              <a:ext cx="829339" cy="1116419"/>
            </a:xfrm>
            <a:prstGeom prst="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p:cNvSpPr/>
            <p:nvPr/>
          </p:nvSpPr>
          <p:spPr>
            <a:xfrm rot="16200000">
              <a:off x="1449565" y="2979145"/>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p:cNvSpPr/>
            <p:nvPr/>
          </p:nvSpPr>
          <p:spPr>
            <a:xfrm rot="5400000">
              <a:off x="46066" y="2979146"/>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1210335" y="3978606"/>
              <a:ext cx="233916" cy="244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220968" y="4208464"/>
              <a:ext cx="223284" cy="131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10335" y="4340110"/>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42499" y="1928551"/>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582471" y="1928551"/>
              <a:ext cx="233918" cy="271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204744" y="2601167"/>
            <a:ext cx="1538728" cy="2050055"/>
            <a:chOff x="2579274" y="1928551"/>
            <a:chExt cx="1977657" cy="2634842"/>
          </a:xfrm>
        </p:grpSpPr>
        <p:sp>
          <p:nvSpPr>
            <p:cNvPr id="47" name="Oval 46"/>
            <p:cNvSpPr/>
            <p:nvPr/>
          </p:nvSpPr>
          <p:spPr>
            <a:xfrm>
              <a:off x="3153433" y="2032848"/>
              <a:ext cx="829339" cy="829339"/>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153433" y="2862187"/>
              <a:ext cx="829339" cy="1116419"/>
            </a:xfrm>
            <a:prstGeom prst="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iangle 48"/>
            <p:cNvSpPr/>
            <p:nvPr/>
          </p:nvSpPr>
          <p:spPr>
            <a:xfrm rot="16200000">
              <a:off x="3743540" y="2979145"/>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iangle 49"/>
            <p:cNvSpPr/>
            <p:nvPr/>
          </p:nvSpPr>
          <p:spPr>
            <a:xfrm rot="5400000">
              <a:off x="2340041" y="2979146"/>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3504310" y="3978606"/>
              <a:ext cx="233916" cy="244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3514943" y="4208464"/>
              <a:ext cx="223284" cy="131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04310" y="4340110"/>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036474" y="1928551"/>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876446" y="1928551"/>
              <a:ext cx="233918" cy="271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1270103" y="4853043"/>
            <a:ext cx="338554" cy="369332"/>
          </a:xfrm>
          <a:prstGeom prst="rect">
            <a:avLst/>
          </a:prstGeom>
          <a:noFill/>
        </p:spPr>
        <p:txBody>
          <a:bodyPr wrap="none" rtlCol="0">
            <a:spAutoFit/>
          </a:bodyPr>
          <a:lstStyle/>
          <a:p>
            <a:r>
              <a:rPr lang="en-US" dirty="0"/>
              <a:t>A</a:t>
            </a:r>
          </a:p>
        </p:txBody>
      </p:sp>
      <p:sp>
        <p:nvSpPr>
          <p:cNvPr id="58" name="TextBox 57"/>
          <p:cNvSpPr txBox="1"/>
          <p:nvPr/>
        </p:nvSpPr>
        <p:spPr>
          <a:xfrm>
            <a:off x="3128185" y="4816905"/>
            <a:ext cx="314510" cy="369332"/>
          </a:xfrm>
          <a:prstGeom prst="rect">
            <a:avLst/>
          </a:prstGeom>
          <a:noFill/>
        </p:spPr>
        <p:txBody>
          <a:bodyPr wrap="none" rtlCol="0">
            <a:spAutoFit/>
          </a:bodyPr>
          <a:lstStyle/>
          <a:p>
            <a:r>
              <a:rPr lang="en-US" dirty="0"/>
              <a:t>B</a:t>
            </a:r>
          </a:p>
        </p:txBody>
      </p:sp>
      <p:sp>
        <p:nvSpPr>
          <p:cNvPr id="59" name="TextBox 58"/>
          <p:cNvSpPr txBox="1"/>
          <p:nvPr/>
        </p:nvSpPr>
        <p:spPr>
          <a:xfrm>
            <a:off x="5875280" y="4811278"/>
            <a:ext cx="338554" cy="369332"/>
          </a:xfrm>
          <a:prstGeom prst="rect">
            <a:avLst/>
          </a:prstGeom>
          <a:noFill/>
        </p:spPr>
        <p:txBody>
          <a:bodyPr wrap="none" rtlCol="0">
            <a:spAutoFit/>
          </a:bodyPr>
          <a:lstStyle/>
          <a:p>
            <a:r>
              <a:rPr lang="en-US" dirty="0"/>
              <a:t>A</a:t>
            </a:r>
          </a:p>
        </p:txBody>
      </p:sp>
      <p:sp>
        <p:nvSpPr>
          <p:cNvPr id="61" name="TextBox 60"/>
          <p:cNvSpPr txBox="1"/>
          <p:nvPr/>
        </p:nvSpPr>
        <p:spPr>
          <a:xfrm>
            <a:off x="7709318" y="4818371"/>
            <a:ext cx="348172" cy="369332"/>
          </a:xfrm>
          <a:prstGeom prst="rect">
            <a:avLst/>
          </a:prstGeom>
          <a:noFill/>
        </p:spPr>
        <p:txBody>
          <a:bodyPr wrap="none" rtlCol="0">
            <a:spAutoFit/>
          </a:bodyPr>
          <a:lstStyle/>
          <a:p>
            <a:r>
              <a:rPr lang="en-US" dirty="0"/>
              <a:t>C</a:t>
            </a:r>
          </a:p>
        </p:txBody>
      </p:sp>
      <p:sp>
        <p:nvSpPr>
          <p:cNvPr id="62" name="Rectangle 61"/>
          <p:cNvSpPr/>
          <p:nvPr/>
        </p:nvSpPr>
        <p:spPr>
          <a:xfrm>
            <a:off x="344707" y="2413084"/>
            <a:ext cx="3943433" cy="2945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850685" y="2406023"/>
            <a:ext cx="3943433" cy="2945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542180" y="1638108"/>
            <a:ext cx="4601819" cy="433749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1228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378" y="3339134"/>
            <a:ext cx="645272" cy="86863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p:cNvSpPr/>
          <p:nvPr/>
        </p:nvSpPr>
        <p:spPr>
          <a:xfrm rot="16200000">
            <a:off x="1534514" y="3430134"/>
            <a:ext cx="819000" cy="446727"/>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p:cNvSpPr/>
          <p:nvPr/>
        </p:nvSpPr>
        <p:spPr>
          <a:xfrm rot="5400000">
            <a:off x="442513" y="3430135"/>
            <a:ext cx="819000" cy="446727"/>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348380" y="4207771"/>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56653" y="4386613"/>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8380" y="4489041"/>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84377" y="2612713"/>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637923" y="2612713"/>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379697" y="3131976"/>
            <a:ext cx="643050" cy="643050"/>
          </a:xfrm>
          <a:prstGeom prst="ellipse">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896594" y="3362402"/>
            <a:ext cx="660332" cy="88890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p:cNvSpPr/>
          <p:nvPr/>
        </p:nvSpPr>
        <p:spPr>
          <a:xfrm rot="16200000">
            <a:off x="3366445" y="3455526"/>
            <a:ext cx="838114" cy="457153"/>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p:cNvSpPr/>
          <p:nvPr/>
        </p:nvSpPr>
        <p:spPr>
          <a:xfrm rot="5400000">
            <a:off x="2248959" y="3455526"/>
            <a:ext cx="838114" cy="457153"/>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3175967" y="4251311"/>
            <a:ext cx="186247" cy="1947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184433" y="4434327"/>
            <a:ext cx="177782" cy="1048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75967" y="4539146"/>
            <a:ext cx="186247" cy="177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03469" y="2619027"/>
            <a:ext cx="186247" cy="177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472267" y="2619027"/>
            <a:ext cx="186249" cy="2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850685" y="2406023"/>
            <a:ext cx="3943433" cy="2945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075378" y="2693862"/>
            <a:ext cx="645272" cy="64527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896594" y="2702070"/>
            <a:ext cx="660332" cy="6603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353686" y="2621934"/>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78722" y="2406023"/>
            <a:ext cx="3943433" cy="2945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82512" y="1124579"/>
            <a:ext cx="2713854" cy="954107"/>
          </a:xfrm>
          <a:prstGeom prst="rect">
            <a:avLst/>
          </a:prstGeom>
          <a:noFill/>
        </p:spPr>
        <p:txBody>
          <a:bodyPr wrap="square" rtlCol="0">
            <a:spAutoFit/>
          </a:bodyPr>
          <a:lstStyle/>
          <a:p>
            <a:r>
              <a:rPr lang="en-US" sz="2800" dirty="0"/>
              <a:t>It’s always the same body parts</a:t>
            </a:r>
          </a:p>
        </p:txBody>
      </p:sp>
      <p:sp>
        <p:nvSpPr>
          <p:cNvPr id="60" name="TextBox 59"/>
          <p:cNvSpPr txBox="1"/>
          <p:nvPr/>
        </p:nvSpPr>
        <p:spPr>
          <a:xfrm>
            <a:off x="5497095" y="1170006"/>
            <a:ext cx="2713854" cy="954107"/>
          </a:xfrm>
          <a:prstGeom prst="rect">
            <a:avLst/>
          </a:prstGeom>
          <a:noFill/>
        </p:spPr>
        <p:txBody>
          <a:bodyPr wrap="square" rtlCol="0">
            <a:spAutoFit/>
          </a:bodyPr>
          <a:lstStyle/>
          <a:p>
            <a:r>
              <a:rPr lang="en-US" sz="2800" dirty="0"/>
              <a:t>And always the same </a:t>
            </a:r>
            <a:r>
              <a:rPr lang="en-US" sz="2800" dirty="0" err="1"/>
              <a:t>colours</a:t>
            </a:r>
            <a:endParaRPr lang="en-US" sz="2800" dirty="0"/>
          </a:p>
        </p:txBody>
      </p:sp>
      <p:sp>
        <p:nvSpPr>
          <p:cNvPr id="65" name="Oval 64"/>
          <p:cNvSpPr/>
          <p:nvPr/>
        </p:nvSpPr>
        <p:spPr>
          <a:xfrm>
            <a:off x="7551321" y="2653988"/>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5199346" y="4453171"/>
            <a:ext cx="645272" cy="645272"/>
          </a:xfrm>
          <a:prstGeom prst="ellipse">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931292" y="3850665"/>
            <a:ext cx="645272" cy="645272"/>
          </a:xfrm>
          <a:prstGeom prst="ellipse">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769411" y="4430589"/>
            <a:ext cx="645272" cy="645272"/>
          </a:xfrm>
          <a:prstGeom prst="ellipse">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658069" y="3509430"/>
            <a:ext cx="645272" cy="645272"/>
          </a:xfrm>
          <a:prstGeom prst="ellipse">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744705" y="4164100"/>
            <a:ext cx="645272" cy="645272"/>
          </a:xfrm>
          <a:prstGeom prst="ellipse">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448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378" y="3339134"/>
            <a:ext cx="645272" cy="868637"/>
          </a:xfrm>
          <a:prstGeom prst="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p:cNvSpPr/>
          <p:nvPr/>
        </p:nvSpPr>
        <p:spPr>
          <a:xfrm rot="16200000">
            <a:off x="1534514" y="3430134"/>
            <a:ext cx="819000" cy="446727"/>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p:cNvSpPr/>
          <p:nvPr/>
        </p:nvSpPr>
        <p:spPr>
          <a:xfrm rot="5400000">
            <a:off x="442513" y="3430135"/>
            <a:ext cx="819000" cy="446727"/>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348380" y="4207771"/>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56653" y="4386613"/>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8380" y="4489041"/>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84377" y="2612713"/>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637923" y="2612713"/>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468966" y="2693582"/>
            <a:ext cx="643050" cy="643050"/>
          </a:xfrm>
          <a:prstGeom prst="ellipse">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p:cNvSpPr/>
          <p:nvPr/>
        </p:nvSpPr>
        <p:spPr>
          <a:xfrm rot="16200000">
            <a:off x="7926522" y="3427319"/>
            <a:ext cx="816179" cy="445189"/>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p:cNvSpPr/>
          <p:nvPr/>
        </p:nvSpPr>
        <p:spPr>
          <a:xfrm rot="5400000">
            <a:off x="6838281" y="3427320"/>
            <a:ext cx="816179" cy="445189"/>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7741028" y="4202278"/>
            <a:ext cx="181373" cy="1896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749273" y="4380504"/>
            <a:ext cx="173129" cy="1020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741028" y="4482580"/>
            <a:ext cx="181373" cy="173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78279" y="2612713"/>
            <a:ext cx="181373" cy="173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029574" y="2612713"/>
            <a:ext cx="181375" cy="2102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896594" y="3362402"/>
            <a:ext cx="660332" cy="888909"/>
          </a:xfrm>
          <a:prstGeom prst="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p:cNvSpPr/>
          <p:nvPr/>
        </p:nvSpPr>
        <p:spPr>
          <a:xfrm rot="16200000">
            <a:off x="3366445" y="3455526"/>
            <a:ext cx="838114" cy="457153"/>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p:cNvSpPr/>
          <p:nvPr/>
        </p:nvSpPr>
        <p:spPr>
          <a:xfrm rot="5400000">
            <a:off x="2248959" y="3455526"/>
            <a:ext cx="838114" cy="457153"/>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3175967" y="4251311"/>
            <a:ext cx="186247" cy="1947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184433" y="4434327"/>
            <a:ext cx="177782" cy="1048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75967" y="4539146"/>
            <a:ext cx="186247" cy="177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03469" y="2619027"/>
            <a:ext cx="186247" cy="177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472267" y="2619027"/>
            <a:ext cx="186249" cy="2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5651472" y="3327588"/>
            <a:ext cx="645272" cy="868637"/>
          </a:xfrm>
          <a:prstGeom prst="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iangle 48"/>
          <p:cNvSpPr/>
          <p:nvPr/>
        </p:nvSpPr>
        <p:spPr>
          <a:xfrm rot="16200000">
            <a:off x="6110608" y="3418588"/>
            <a:ext cx="819000" cy="446727"/>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iangle 49"/>
          <p:cNvSpPr/>
          <p:nvPr/>
        </p:nvSpPr>
        <p:spPr>
          <a:xfrm rot="5400000">
            <a:off x="5018607" y="3418589"/>
            <a:ext cx="819000" cy="446727"/>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5924474" y="4196225"/>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932747" y="4375067"/>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24474" y="4477495"/>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560471" y="2601167"/>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214017" y="2601167"/>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270103" y="4853043"/>
            <a:ext cx="338554" cy="369332"/>
          </a:xfrm>
          <a:prstGeom prst="rect">
            <a:avLst/>
          </a:prstGeom>
          <a:noFill/>
        </p:spPr>
        <p:txBody>
          <a:bodyPr wrap="none" rtlCol="0">
            <a:spAutoFit/>
          </a:bodyPr>
          <a:lstStyle/>
          <a:p>
            <a:r>
              <a:rPr lang="en-US" dirty="0"/>
              <a:t>A</a:t>
            </a:r>
          </a:p>
        </p:txBody>
      </p:sp>
      <p:sp>
        <p:nvSpPr>
          <p:cNvPr id="58" name="TextBox 57"/>
          <p:cNvSpPr txBox="1"/>
          <p:nvPr/>
        </p:nvSpPr>
        <p:spPr>
          <a:xfrm>
            <a:off x="3128185" y="4816905"/>
            <a:ext cx="314510" cy="369332"/>
          </a:xfrm>
          <a:prstGeom prst="rect">
            <a:avLst/>
          </a:prstGeom>
          <a:noFill/>
        </p:spPr>
        <p:txBody>
          <a:bodyPr wrap="none" rtlCol="0">
            <a:spAutoFit/>
          </a:bodyPr>
          <a:lstStyle/>
          <a:p>
            <a:r>
              <a:rPr lang="en-US" dirty="0"/>
              <a:t>B</a:t>
            </a:r>
          </a:p>
        </p:txBody>
      </p:sp>
      <p:sp>
        <p:nvSpPr>
          <p:cNvPr id="59" name="TextBox 58"/>
          <p:cNvSpPr txBox="1"/>
          <p:nvPr/>
        </p:nvSpPr>
        <p:spPr>
          <a:xfrm>
            <a:off x="5875280" y="4811278"/>
            <a:ext cx="338554" cy="369332"/>
          </a:xfrm>
          <a:prstGeom prst="rect">
            <a:avLst/>
          </a:prstGeom>
          <a:noFill/>
        </p:spPr>
        <p:txBody>
          <a:bodyPr wrap="none" rtlCol="0">
            <a:spAutoFit/>
          </a:bodyPr>
          <a:lstStyle/>
          <a:p>
            <a:r>
              <a:rPr lang="en-US" dirty="0"/>
              <a:t>A</a:t>
            </a:r>
          </a:p>
        </p:txBody>
      </p:sp>
      <p:sp>
        <p:nvSpPr>
          <p:cNvPr id="61" name="TextBox 60"/>
          <p:cNvSpPr txBox="1"/>
          <p:nvPr/>
        </p:nvSpPr>
        <p:spPr>
          <a:xfrm>
            <a:off x="7709318" y="4818371"/>
            <a:ext cx="348172" cy="369332"/>
          </a:xfrm>
          <a:prstGeom prst="rect">
            <a:avLst/>
          </a:prstGeom>
          <a:noFill/>
        </p:spPr>
        <p:txBody>
          <a:bodyPr wrap="none" rtlCol="0">
            <a:spAutoFit/>
          </a:bodyPr>
          <a:lstStyle/>
          <a:p>
            <a:r>
              <a:rPr lang="en-US" dirty="0"/>
              <a:t>C</a:t>
            </a:r>
          </a:p>
        </p:txBody>
      </p:sp>
      <p:sp>
        <p:nvSpPr>
          <p:cNvPr id="62" name="Rectangle 61"/>
          <p:cNvSpPr/>
          <p:nvPr/>
        </p:nvSpPr>
        <p:spPr>
          <a:xfrm>
            <a:off x="344707" y="2413084"/>
            <a:ext cx="3943433" cy="2945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850685" y="2406023"/>
            <a:ext cx="3943433" cy="2945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5066" y="1638108"/>
            <a:ext cx="9108933" cy="433749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075378" y="2693862"/>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468966" y="3336633"/>
            <a:ext cx="643050" cy="865645"/>
          </a:xfrm>
          <a:prstGeom prst="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896594" y="2702070"/>
            <a:ext cx="660332" cy="66033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651472" y="2682316"/>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2255100" y="924162"/>
            <a:ext cx="5485928" cy="954107"/>
          </a:xfrm>
          <a:prstGeom prst="rect">
            <a:avLst/>
          </a:prstGeom>
          <a:noFill/>
        </p:spPr>
        <p:txBody>
          <a:bodyPr wrap="square" rtlCol="0">
            <a:spAutoFit/>
          </a:bodyPr>
          <a:lstStyle/>
          <a:p>
            <a:r>
              <a:rPr lang="en-US" sz="2800" dirty="0"/>
              <a:t>But they’re </a:t>
            </a:r>
            <a:r>
              <a:rPr lang="en-US" sz="2800" i="1" dirty="0"/>
              <a:t>bound</a:t>
            </a:r>
            <a:r>
              <a:rPr lang="en-US" sz="2800" dirty="0"/>
              <a:t> into objects in different ways in both cases </a:t>
            </a:r>
          </a:p>
        </p:txBody>
      </p:sp>
    </p:spTree>
    <p:extLst>
      <p:ext uri="{BB962C8B-B14F-4D97-AF65-F5344CB8AC3E}">
        <p14:creationId xmlns:p14="http://schemas.microsoft.com/office/powerpoint/2010/main" val="191392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2750497" y="1088713"/>
            <a:ext cx="1538728" cy="2050055"/>
            <a:chOff x="2579274" y="1928551"/>
            <a:chExt cx="1977657" cy="2634842"/>
          </a:xfrm>
        </p:grpSpPr>
        <p:sp>
          <p:nvSpPr>
            <p:cNvPr id="3" name="Oval 2"/>
            <p:cNvSpPr/>
            <p:nvPr/>
          </p:nvSpPr>
          <p:spPr>
            <a:xfrm>
              <a:off x="3153433" y="2032848"/>
              <a:ext cx="829339" cy="829339"/>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53433" y="2862187"/>
              <a:ext cx="829339" cy="1116419"/>
            </a:xfrm>
            <a:prstGeom prst="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p:cNvSpPr/>
            <p:nvPr/>
          </p:nvSpPr>
          <p:spPr>
            <a:xfrm rot="16200000">
              <a:off x="3743540" y="2979145"/>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p:cNvSpPr/>
            <p:nvPr/>
          </p:nvSpPr>
          <p:spPr>
            <a:xfrm rot="5400000">
              <a:off x="2340041" y="2979146"/>
              <a:ext cx="1052623" cy="574158"/>
            </a:xfrm>
            <a:prstGeom prst="triangl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504310" y="3978606"/>
              <a:ext cx="233916" cy="244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514943" y="4208464"/>
              <a:ext cx="223284" cy="131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04310" y="4340110"/>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36474" y="1928551"/>
              <a:ext cx="233916" cy="223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6446" y="1928551"/>
              <a:ext cx="233918" cy="271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3391950" y="3329043"/>
            <a:ext cx="338554" cy="369332"/>
          </a:xfrm>
          <a:prstGeom prst="rect">
            <a:avLst/>
          </a:prstGeom>
          <a:noFill/>
        </p:spPr>
        <p:txBody>
          <a:bodyPr wrap="none" rtlCol="0">
            <a:spAutoFit/>
          </a:bodyPr>
          <a:lstStyle/>
          <a:p>
            <a:r>
              <a:rPr lang="en-US" dirty="0"/>
              <a:t>A</a:t>
            </a:r>
          </a:p>
        </p:txBody>
      </p:sp>
      <p:sp>
        <p:nvSpPr>
          <p:cNvPr id="62" name="Rectangle 61"/>
          <p:cNvSpPr/>
          <p:nvPr/>
        </p:nvSpPr>
        <p:spPr>
          <a:xfrm>
            <a:off x="2466555" y="889084"/>
            <a:ext cx="2054612" cy="2945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102491" y="1563742"/>
            <a:ext cx="1473288" cy="1477328"/>
          </a:xfrm>
          <a:prstGeom prst="rect">
            <a:avLst/>
          </a:prstGeom>
          <a:noFill/>
        </p:spPr>
        <p:txBody>
          <a:bodyPr wrap="none" rtlCol="0">
            <a:spAutoFit/>
          </a:bodyPr>
          <a:lstStyle/>
          <a:p>
            <a:r>
              <a:rPr lang="en-US" dirty="0"/>
              <a:t>A = {</a:t>
            </a:r>
          </a:p>
          <a:p>
            <a:r>
              <a:rPr lang="en-US" dirty="0"/>
              <a:t>  head: </a:t>
            </a:r>
            <a:r>
              <a:rPr lang="en-US" dirty="0">
                <a:solidFill>
                  <a:schemeClr val="accent4"/>
                </a:solidFill>
              </a:rPr>
              <a:t>yellow</a:t>
            </a:r>
          </a:p>
          <a:p>
            <a:r>
              <a:rPr lang="en-US" dirty="0"/>
              <a:t>  body: </a:t>
            </a:r>
            <a:r>
              <a:rPr lang="en-US" dirty="0">
                <a:solidFill>
                  <a:schemeClr val="accent2">
                    <a:lumMod val="75000"/>
                  </a:schemeClr>
                </a:solidFill>
              </a:rPr>
              <a:t>brown</a:t>
            </a:r>
          </a:p>
          <a:p>
            <a:r>
              <a:rPr lang="en-US" dirty="0"/>
              <a:t>  wings: </a:t>
            </a:r>
            <a:r>
              <a:rPr lang="en-US" dirty="0">
                <a:solidFill>
                  <a:schemeClr val="accent1">
                    <a:lumMod val="75000"/>
                  </a:schemeClr>
                </a:solidFill>
              </a:rPr>
              <a:t>blue </a:t>
            </a:r>
          </a:p>
          <a:p>
            <a:r>
              <a:rPr lang="en-US" dirty="0"/>
              <a:t>} </a:t>
            </a:r>
          </a:p>
        </p:txBody>
      </p:sp>
      <p:sp>
        <p:nvSpPr>
          <p:cNvPr id="65" name="Rectangle 64"/>
          <p:cNvSpPr/>
          <p:nvPr/>
        </p:nvSpPr>
        <p:spPr>
          <a:xfrm>
            <a:off x="4788408" y="1482958"/>
            <a:ext cx="2054612" cy="16848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483812" y="4429148"/>
            <a:ext cx="4935707" cy="954107"/>
          </a:xfrm>
          <a:prstGeom prst="rect">
            <a:avLst/>
          </a:prstGeom>
          <a:noFill/>
        </p:spPr>
        <p:txBody>
          <a:bodyPr wrap="square" rtlCol="0">
            <a:spAutoFit/>
          </a:bodyPr>
          <a:lstStyle/>
          <a:p>
            <a:r>
              <a:rPr lang="en-AU" sz="2800" dirty="0"/>
              <a:t>Object descriptions need to say something about this structure</a:t>
            </a:r>
            <a:endParaRPr lang="en-US" sz="2800" dirty="0"/>
          </a:p>
        </p:txBody>
      </p:sp>
    </p:spTree>
    <p:extLst>
      <p:ext uri="{BB962C8B-B14F-4D97-AF65-F5344CB8AC3E}">
        <p14:creationId xmlns:p14="http://schemas.microsoft.com/office/powerpoint/2010/main" val="10832318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075378" y="2449311"/>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75378" y="3339134"/>
            <a:ext cx="645272" cy="868637"/>
          </a:xfrm>
          <a:prstGeom prst="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348380" y="4207771"/>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56653" y="4386613"/>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8380" y="4489041"/>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84377" y="2368162"/>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637923" y="2368162"/>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321896" y="2484152"/>
            <a:ext cx="660332" cy="66033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321896" y="3389035"/>
            <a:ext cx="660332" cy="888909"/>
          </a:xfrm>
          <a:prstGeom prst="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3601269" y="4277944"/>
            <a:ext cx="186247" cy="1947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609735" y="4460960"/>
            <a:ext cx="177782" cy="1048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01269" y="4565779"/>
            <a:ext cx="186247" cy="177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28771" y="2401109"/>
            <a:ext cx="186247" cy="177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897569" y="2401109"/>
            <a:ext cx="186249" cy="2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7878" y="1590964"/>
            <a:ext cx="722634" cy="369332"/>
          </a:xfrm>
          <a:prstGeom prst="rect">
            <a:avLst/>
          </a:prstGeom>
          <a:noFill/>
        </p:spPr>
        <p:txBody>
          <a:bodyPr wrap="none" rtlCol="0">
            <a:spAutoFit/>
          </a:bodyPr>
          <a:lstStyle/>
          <a:p>
            <a:r>
              <a:rPr lang="en-US" dirty="0"/>
              <a:t>Bug A</a:t>
            </a:r>
          </a:p>
        </p:txBody>
      </p:sp>
      <p:sp>
        <p:nvSpPr>
          <p:cNvPr id="64" name="TextBox 63"/>
          <p:cNvSpPr txBox="1"/>
          <p:nvPr/>
        </p:nvSpPr>
        <p:spPr>
          <a:xfrm>
            <a:off x="3239952" y="1590964"/>
            <a:ext cx="722634" cy="369332"/>
          </a:xfrm>
          <a:prstGeom prst="rect">
            <a:avLst/>
          </a:prstGeom>
          <a:noFill/>
        </p:spPr>
        <p:txBody>
          <a:bodyPr wrap="none" rtlCol="0">
            <a:spAutoFit/>
          </a:bodyPr>
          <a:lstStyle/>
          <a:p>
            <a:r>
              <a:rPr lang="en-US" dirty="0"/>
              <a:t>Bug B</a:t>
            </a:r>
          </a:p>
        </p:txBody>
      </p:sp>
      <p:cxnSp>
        <p:nvCxnSpPr>
          <p:cNvPr id="15" name="Straight Arrow Connector 14"/>
          <p:cNvCxnSpPr/>
          <p:nvPr/>
        </p:nvCxnSpPr>
        <p:spPr>
          <a:xfrm>
            <a:off x="1988288" y="2806995"/>
            <a:ext cx="1041991" cy="0"/>
          </a:xfrm>
          <a:prstGeom prst="straightConnector1">
            <a:avLst/>
          </a:prstGeom>
          <a:ln w="3492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206534" y="2089720"/>
            <a:ext cx="3476846" cy="2308324"/>
          </a:xfrm>
          <a:prstGeom prst="rect">
            <a:avLst/>
          </a:prstGeom>
          <a:noFill/>
        </p:spPr>
        <p:txBody>
          <a:bodyPr wrap="square" rtlCol="0">
            <a:spAutoFit/>
          </a:bodyPr>
          <a:lstStyle/>
          <a:p>
            <a:r>
              <a:rPr lang="en-US" sz="2400" dirty="0"/>
              <a:t>When two objects share a feature (e.g., yellow), and that feature appears in the same slot (e.g., head), it is referred to as a “</a:t>
            </a:r>
            <a:r>
              <a:rPr lang="en-US" sz="2400" b="1" u="sng" dirty="0"/>
              <a:t>match in place</a:t>
            </a:r>
            <a:r>
              <a:rPr lang="en-US" sz="2400" dirty="0"/>
              <a:t>” (MIP) </a:t>
            </a:r>
          </a:p>
        </p:txBody>
      </p:sp>
      <p:sp>
        <p:nvSpPr>
          <p:cNvPr id="2" name="Title 1"/>
          <p:cNvSpPr>
            <a:spLocks noGrp="1"/>
          </p:cNvSpPr>
          <p:nvPr>
            <p:ph type="title"/>
          </p:nvPr>
        </p:nvSpPr>
        <p:spPr/>
        <p:txBody>
          <a:bodyPr/>
          <a:lstStyle/>
          <a:p>
            <a:r>
              <a:rPr lang="en-US" dirty="0"/>
              <a:t> </a:t>
            </a:r>
          </a:p>
        </p:txBody>
      </p:sp>
      <p:sp>
        <p:nvSpPr>
          <p:cNvPr id="22" name="Title 1"/>
          <p:cNvSpPr txBox="1">
            <a:spLocks/>
          </p:cNvSpPr>
          <p:nvPr/>
        </p:nvSpPr>
        <p:spPr>
          <a:xfrm>
            <a:off x="628650" y="365127"/>
            <a:ext cx="7886700" cy="8179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en-US"/>
              <a:t>Similarity?</a:t>
            </a:r>
            <a:endParaRPr lang="en-US" dirty="0"/>
          </a:p>
        </p:txBody>
      </p:sp>
    </p:spTree>
    <p:extLst>
      <p:ext uri="{BB962C8B-B14F-4D97-AF65-F5344CB8AC3E}">
        <p14:creationId xmlns:p14="http://schemas.microsoft.com/office/powerpoint/2010/main" val="16673130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075378" y="2449311"/>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75378" y="3339134"/>
            <a:ext cx="645272" cy="868637"/>
          </a:xfrm>
          <a:prstGeom prst="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348380" y="4207771"/>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56653" y="4386613"/>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8380" y="4489041"/>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84377" y="2368162"/>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637923" y="2368162"/>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321896" y="2484152"/>
            <a:ext cx="660332" cy="660332"/>
          </a:xfrm>
          <a:prstGeom prst="ellipse">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321896" y="3389035"/>
            <a:ext cx="660332" cy="888909"/>
          </a:xfrm>
          <a:prstGeom prst="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3601269" y="4277944"/>
            <a:ext cx="186247" cy="1947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609735" y="4460960"/>
            <a:ext cx="177782" cy="1048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01269" y="4565779"/>
            <a:ext cx="186247" cy="177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28771" y="2401109"/>
            <a:ext cx="186247" cy="177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897569" y="2401109"/>
            <a:ext cx="186249" cy="2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7878" y="1590964"/>
            <a:ext cx="722634" cy="369332"/>
          </a:xfrm>
          <a:prstGeom prst="rect">
            <a:avLst/>
          </a:prstGeom>
          <a:noFill/>
        </p:spPr>
        <p:txBody>
          <a:bodyPr wrap="none" rtlCol="0">
            <a:spAutoFit/>
          </a:bodyPr>
          <a:lstStyle/>
          <a:p>
            <a:r>
              <a:rPr lang="en-US" dirty="0"/>
              <a:t>Bug A</a:t>
            </a:r>
          </a:p>
        </p:txBody>
      </p:sp>
      <p:sp>
        <p:nvSpPr>
          <p:cNvPr id="64" name="TextBox 63"/>
          <p:cNvSpPr txBox="1"/>
          <p:nvPr/>
        </p:nvSpPr>
        <p:spPr>
          <a:xfrm>
            <a:off x="3239952" y="1590964"/>
            <a:ext cx="755335" cy="369332"/>
          </a:xfrm>
          <a:prstGeom prst="rect">
            <a:avLst/>
          </a:prstGeom>
          <a:noFill/>
        </p:spPr>
        <p:txBody>
          <a:bodyPr wrap="none" rtlCol="0">
            <a:spAutoFit/>
          </a:bodyPr>
          <a:lstStyle/>
          <a:p>
            <a:r>
              <a:rPr lang="en-US" dirty="0"/>
              <a:t>Bug C</a:t>
            </a:r>
          </a:p>
        </p:txBody>
      </p:sp>
      <p:cxnSp>
        <p:nvCxnSpPr>
          <p:cNvPr id="15" name="Straight Arrow Connector 14"/>
          <p:cNvCxnSpPr/>
          <p:nvPr/>
        </p:nvCxnSpPr>
        <p:spPr>
          <a:xfrm>
            <a:off x="1988288" y="2806995"/>
            <a:ext cx="1031359" cy="882503"/>
          </a:xfrm>
          <a:prstGeom prst="straightConnector1">
            <a:avLst/>
          </a:prstGeom>
          <a:ln w="3492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620893" y="2449311"/>
            <a:ext cx="4367551" cy="1200329"/>
          </a:xfrm>
          <a:prstGeom prst="rect">
            <a:avLst/>
          </a:prstGeom>
          <a:noFill/>
        </p:spPr>
        <p:txBody>
          <a:bodyPr wrap="square" rtlCol="0">
            <a:spAutoFit/>
          </a:bodyPr>
          <a:lstStyle/>
          <a:p>
            <a:r>
              <a:rPr lang="en-US" sz="2400" dirty="0"/>
              <a:t>When the shared feature appears in a different location it is a “</a:t>
            </a:r>
            <a:r>
              <a:rPr lang="en-US" sz="2400" b="1" u="sng" dirty="0"/>
              <a:t>match out of place</a:t>
            </a:r>
            <a:r>
              <a:rPr lang="en-US" sz="2400" dirty="0"/>
              <a:t>” (MOP)</a:t>
            </a:r>
          </a:p>
        </p:txBody>
      </p:sp>
      <p:sp>
        <p:nvSpPr>
          <p:cNvPr id="20" name="Title 1"/>
          <p:cNvSpPr>
            <a:spLocks noGrp="1"/>
          </p:cNvSpPr>
          <p:nvPr>
            <p:ph type="title"/>
          </p:nvPr>
        </p:nvSpPr>
        <p:spPr>
          <a:xfrm>
            <a:off x="628650" y="365127"/>
            <a:ext cx="7886700" cy="817971"/>
          </a:xfrm>
        </p:spPr>
        <p:txBody>
          <a:bodyPr>
            <a:normAutofit/>
          </a:bodyPr>
          <a:lstStyle/>
          <a:p>
            <a:r>
              <a:rPr lang="en-US"/>
              <a:t>Similarity?</a:t>
            </a:r>
            <a:endParaRPr lang="en-US" dirty="0"/>
          </a:p>
        </p:txBody>
      </p:sp>
    </p:spTree>
    <p:extLst>
      <p:ext uri="{BB962C8B-B14F-4D97-AF65-F5344CB8AC3E}">
        <p14:creationId xmlns:p14="http://schemas.microsoft.com/office/powerpoint/2010/main" val="850599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prediction</a:t>
            </a:r>
          </a:p>
        </p:txBody>
      </p:sp>
      <p:sp>
        <p:nvSpPr>
          <p:cNvPr id="3" name="Oval 2"/>
          <p:cNvSpPr/>
          <p:nvPr/>
        </p:nvSpPr>
        <p:spPr>
          <a:xfrm>
            <a:off x="724504" y="2502473"/>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24504" y="3147745"/>
            <a:ext cx="645272" cy="868637"/>
          </a:xfrm>
          <a:prstGeom prst="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997506" y="4016382"/>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05779" y="4195224"/>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97506" y="4297652"/>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3503" y="2421324"/>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287049" y="2421324"/>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835176" y="2476782"/>
            <a:ext cx="660332" cy="66033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35176" y="3147745"/>
            <a:ext cx="660332" cy="888909"/>
          </a:xfrm>
          <a:prstGeom prst="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2114549" y="4026021"/>
            <a:ext cx="186247" cy="1947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123015" y="4209037"/>
            <a:ext cx="177782" cy="1048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114549" y="4313856"/>
            <a:ext cx="186247" cy="177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42051" y="2393739"/>
            <a:ext cx="186247" cy="177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410849" y="2393739"/>
            <a:ext cx="186249" cy="2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82773" y="1935125"/>
            <a:ext cx="2498652" cy="29133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705707" y="2502473"/>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705707" y="3147745"/>
            <a:ext cx="645272" cy="868637"/>
          </a:xfrm>
          <a:prstGeom prst="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978709" y="4016382"/>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86982" y="4195224"/>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78709" y="4297652"/>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14706" y="2421324"/>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268252" y="2421324"/>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816379" y="2476782"/>
            <a:ext cx="660332" cy="660332"/>
          </a:xfrm>
          <a:prstGeom prst="ellipse">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816379" y="3147745"/>
            <a:ext cx="660332" cy="888909"/>
          </a:xfrm>
          <a:prstGeom prst="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5095752" y="4026021"/>
            <a:ext cx="186247" cy="1947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104218" y="4209037"/>
            <a:ext cx="177782" cy="1048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095752" y="4313856"/>
            <a:ext cx="186247" cy="177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723254" y="2393739"/>
            <a:ext cx="186247" cy="177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392052" y="2393739"/>
            <a:ext cx="186249" cy="2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363976" y="1935125"/>
            <a:ext cx="2498652" cy="29133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2983434" y="3120444"/>
            <a:ext cx="394660" cy="523220"/>
          </a:xfrm>
          <a:prstGeom prst="rect">
            <a:avLst/>
          </a:prstGeom>
          <a:noFill/>
        </p:spPr>
        <p:txBody>
          <a:bodyPr wrap="none" rtlCol="0">
            <a:spAutoFit/>
          </a:bodyPr>
          <a:lstStyle/>
          <a:p>
            <a:r>
              <a:rPr lang="en-US" sz="2800"/>
              <a:t>&gt;</a:t>
            </a:r>
          </a:p>
        </p:txBody>
      </p:sp>
      <p:sp>
        <p:nvSpPr>
          <p:cNvPr id="17" name="TextBox 16"/>
          <p:cNvSpPr txBox="1"/>
          <p:nvPr/>
        </p:nvSpPr>
        <p:spPr>
          <a:xfrm>
            <a:off x="6349863" y="2237623"/>
            <a:ext cx="2549823" cy="2308324"/>
          </a:xfrm>
          <a:prstGeom prst="rect">
            <a:avLst/>
          </a:prstGeom>
          <a:noFill/>
        </p:spPr>
        <p:txBody>
          <a:bodyPr wrap="square" rtlCol="0">
            <a:spAutoFit/>
          </a:bodyPr>
          <a:lstStyle/>
          <a:p>
            <a:r>
              <a:rPr lang="en-US" sz="2400" dirty="0"/>
              <a:t>If structure is important for similarity, MIPs should have a bigger influence than MOPs</a:t>
            </a:r>
          </a:p>
        </p:txBody>
      </p:sp>
      <p:sp>
        <p:nvSpPr>
          <p:cNvPr id="51" name="TextBox 50"/>
          <p:cNvSpPr txBox="1"/>
          <p:nvPr/>
        </p:nvSpPr>
        <p:spPr>
          <a:xfrm>
            <a:off x="317578" y="4885019"/>
            <a:ext cx="718466" cy="369332"/>
          </a:xfrm>
          <a:prstGeom prst="rect">
            <a:avLst/>
          </a:prstGeom>
          <a:noFill/>
        </p:spPr>
        <p:txBody>
          <a:bodyPr wrap="none" rtlCol="0">
            <a:spAutoFit/>
          </a:bodyPr>
          <a:lstStyle/>
          <a:p>
            <a:r>
              <a:rPr lang="en-US"/>
              <a:t>1 MIP</a:t>
            </a:r>
          </a:p>
        </p:txBody>
      </p:sp>
      <p:sp>
        <p:nvSpPr>
          <p:cNvPr id="52" name="TextBox 51"/>
          <p:cNvSpPr txBox="1"/>
          <p:nvPr/>
        </p:nvSpPr>
        <p:spPr>
          <a:xfrm>
            <a:off x="3305902" y="4854626"/>
            <a:ext cx="851515" cy="369332"/>
          </a:xfrm>
          <a:prstGeom prst="rect">
            <a:avLst/>
          </a:prstGeom>
          <a:noFill/>
        </p:spPr>
        <p:txBody>
          <a:bodyPr wrap="none" rtlCol="0">
            <a:spAutoFit/>
          </a:bodyPr>
          <a:lstStyle/>
          <a:p>
            <a:r>
              <a:rPr lang="en-US" dirty="0"/>
              <a:t>1 MOP</a:t>
            </a:r>
          </a:p>
        </p:txBody>
      </p:sp>
    </p:spTree>
    <p:extLst>
      <p:ext uri="{BB962C8B-B14F-4D97-AF65-F5344CB8AC3E}">
        <p14:creationId xmlns:p14="http://schemas.microsoft.com/office/powerpoint/2010/main" val="340436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9448" y="1510066"/>
            <a:ext cx="5815584" cy="4361688"/>
          </a:xfrm>
          <a:prstGeom prst="rect">
            <a:avLst/>
          </a:prstGeom>
        </p:spPr>
      </p:pic>
      <p:sp>
        <p:nvSpPr>
          <p:cNvPr id="4" name="Rectangle 3"/>
          <p:cNvSpPr/>
          <p:nvPr/>
        </p:nvSpPr>
        <p:spPr>
          <a:xfrm>
            <a:off x="3017520" y="6488668"/>
            <a:ext cx="6126480" cy="369332"/>
          </a:xfrm>
          <a:prstGeom prst="rect">
            <a:avLst/>
          </a:prstGeom>
        </p:spPr>
        <p:txBody>
          <a:bodyPr wrap="square">
            <a:spAutoFit/>
          </a:bodyPr>
          <a:lstStyle/>
          <a:p>
            <a:r>
              <a:rPr lang="en-US" dirty="0"/>
              <a:t>http://</a:t>
            </a:r>
            <a:r>
              <a:rPr lang="en-US" dirty="0" err="1"/>
              <a:t>slightlywarped.com</a:t>
            </a:r>
            <a:r>
              <a:rPr lang="en-US" dirty="0"/>
              <a:t>/animals-that-look-like-famous-people/</a:t>
            </a:r>
          </a:p>
        </p:txBody>
      </p:sp>
      <p:sp>
        <p:nvSpPr>
          <p:cNvPr id="5" name="TextBox 4"/>
          <p:cNvSpPr txBox="1"/>
          <p:nvPr/>
        </p:nvSpPr>
        <p:spPr>
          <a:xfrm>
            <a:off x="2084832" y="370612"/>
            <a:ext cx="5535168" cy="830997"/>
          </a:xfrm>
          <a:prstGeom prst="rect">
            <a:avLst/>
          </a:prstGeom>
          <a:noFill/>
        </p:spPr>
        <p:txBody>
          <a:bodyPr wrap="square" rtlCol="0">
            <a:spAutoFit/>
          </a:bodyPr>
          <a:lstStyle/>
          <a:p>
            <a:r>
              <a:rPr lang="en-US" sz="2400"/>
              <a:t>But we </a:t>
            </a:r>
            <a:r>
              <a:rPr lang="en-US" sz="2400" dirty="0"/>
              <a:t>can set aside superficial differences to see a “structural” similarity</a:t>
            </a:r>
          </a:p>
        </p:txBody>
      </p:sp>
    </p:spTree>
    <p:extLst>
      <p:ext uri="{BB962C8B-B14F-4D97-AF65-F5344CB8AC3E}">
        <p14:creationId xmlns:p14="http://schemas.microsoft.com/office/powerpoint/2010/main" val="15725527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30" y="1721487"/>
            <a:ext cx="7886700" cy="841882"/>
          </a:xfrm>
        </p:spPr>
        <p:txBody>
          <a:bodyPr/>
          <a:lstStyle/>
          <a:p>
            <a:r>
              <a:rPr lang="en-US" dirty="0"/>
              <a:t>To the laboratory!!!</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94330" y="2849880"/>
            <a:ext cx="3263900" cy="3048000"/>
          </a:xfrm>
          <a:prstGeom prst="rect">
            <a:avLst/>
          </a:prstGeom>
        </p:spPr>
      </p:pic>
    </p:spTree>
    <p:extLst>
      <p:ext uri="{BB962C8B-B14F-4D97-AF65-F5344CB8AC3E}">
        <p14:creationId xmlns:p14="http://schemas.microsoft.com/office/powerpoint/2010/main" val="16311807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5303" y="1364519"/>
            <a:ext cx="1473200" cy="14605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8503" y="1364519"/>
            <a:ext cx="1524000" cy="1397000"/>
          </a:xfrm>
          <a:prstGeom prst="rect">
            <a:avLst/>
          </a:prstGeom>
        </p:spPr>
      </p:pic>
      <p:sp>
        <p:nvSpPr>
          <p:cNvPr id="21" name="Rectangle 20"/>
          <p:cNvSpPr/>
          <p:nvPr/>
        </p:nvSpPr>
        <p:spPr>
          <a:xfrm>
            <a:off x="513844" y="1338555"/>
            <a:ext cx="3128659" cy="1435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45303" y="3929793"/>
            <a:ext cx="4779547" cy="954107"/>
          </a:xfrm>
          <a:prstGeom prst="rect">
            <a:avLst/>
          </a:prstGeom>
          <a:noFill/>
        </p:spPr>
        <p:txBody>
          <a:bodyPr wrap="square" rtlCol="0">
            <a:spAutoFit/>
          </a:bodyPr>
          <a:lstStyle/>
          <a:p>
            <a:r>
              <a:rPr lang="en-US" sz="2800" dirty="0"/>
              <a:t>Experiment! The task is to rate the similarity between these </a:t>
            </a:r>
          </a:p>
        </p:txBody>
      </p:sp>
      <p:sp>
        <p:nvSpPr>
          <p:cNvPr id="27" name="TextBox 26"/>
          <p:cNvSpPr txBox="1"/>
          <p:nvPr/>
        </p:nvSpPr>
        <p:spPr>
          <a:xfrm>
            <a:off x="388928" y="932008"/>
            <a:ext cx="1859805" cy="369332"/>
          </a:xfrm>
          <a:prstGeom prst="rect">
            <a:avLst/>
          </a:prstGeom>
          <a:noFill/>
        </p:spPr>
        <p:txBody>
          <a:bodyPr wrap="none" rtlCol="0">
            <a:spAutoFit/>
          </a:bodyPr>
          <a:lstStyle/>
          <a:p>
            <a:r>
              <a:rPr lang="en-US"/>
              <a:t>3 </a:t>
            </a:r>
            <a:r>
              <a:rPr lang="en-US">
                <a:solidFill>
                  <a:schemeClr val="accent6">
                    <a:lumMod val="75000"/>
                  </a:schemeClr>
                </a:solidFill>
              </a:rPr>
              <a:t>MIPS</a:t>
            </a:r>
            <a:r>
              <a:rPr lang="en-US"/>
              <a:t> + </a:t>
            </a:r>
            <a:r>
              <a:rPr lang="en-US" dirty="0"/>
              <a:t>0 </a:t>
            </a:r>
            <a:r>
              <a:rPr lang="en-US" dirty="0">
                <a:solidFill>
                  <a:schemeClr val="accent2"/>
                </a:solidFill>
              </a:rPr>
              <a:t>MOPS</a:t>
            </a:r>
          </a:p>
        </p:txBody>
      </p:sp>
      <p:sp>
        <p:nvSpPr>
          <p:cNvPr id="3" name="TextBox 2"/>
          <p:cNvSpPr txBox="1"/>
          <p:nvPr/>
        </p:nvSpPr>
        <p:spPr>
          <a:xfrm>
            <a:off x="6866518" y="6233160"/>
            <a:ext cx="2029723" cy="400110"/>
          </a:xfrm>
          <a:prstGeom prst="rect">
            <a:avLst/>
          </a:prstGeom>
          <a:noFill/>
        </p:spPr>
        <p:txBody>
          <a:bodyPr wrap="none" rtlCol="0">
            <a:spAutoFit/>
          </a:bodyPr>
          <a:lstStyle/>
          <a:p>
            <a:r>
              <a:rPr lang="en-US" sz="2000"/>
              <a:t>Goldstone (1994)</a:t>
            </a:r>
          </a:p>
        </p:txBody>
      </p:sp>
      <p:cxnSp>
        <p:nvCxnSpPr>
          <p:cNvPr id="9" name="Straight Arrow Connector 8"/>
          <p:cNvCxnSpPr/>
          <p:nvPr/>
        </p:nvCxnSpPr>
        <p:spPr>
          <a:xfrm flipV="1">
            <a:off x="2667000" y="2984369"/>
            <a:ext cx="0" cy="657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9882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54292" y="1364519"/>
            <a:ext cx="1535518" cy="14657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9810" y="1364519"/>
            <a:ext cx="1606431" cy="1465722"/>
          </a:xfrm>
          <a:prstGeom prst="rect">
            <a:avLst/>
          </a:prstGeom>
        </p:spPr>
      </p:pic>
      <p:sp>
        <p:nvSpPr>
          <p:cNvPr id="7" name="Rectangle 6"/>
          <p:cNvSpPr/>
          <p:nvPr/>
        </p:nvSpPr>
        <p:spPr>
          <a:xfrm>
            <a:off x="5754292" y="1364519"/>
            <a:ext cx="3128659" cy="1435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5303" y="1364519"/>
            <a:ext cx="1473200" cy="14605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18503" y="1364519"/>
            <a:ext cx="1524000" cy="1397000"/>
          </a:xfrm>
          <a:prstGeom prst="rect">
            <a:avLst/>
          </a:prstGeom>
        </p:spPr>
      </p:pic>
      <p:sp>
        <p:nvSpPr>
          <p:cNvPr id="21" name="Rectangle 20"/>
          <p:cNvSpPr/>
          <p:nvPr/>
        </p:nvSpPr>
        <p:spPr>
          <a:xfrm>
            <a:off x="513844" y="1338555"/>
            <a:ext cx="3128659" cy="1435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45303" y="3929793"/>
            <a:ext cx="4779547" cy="954107"/>
          </a:xfrm>
          <a:prstGeom prst="rect">
            <a:avLst/>
          </a:prstGeom>
          <a:noFill/>
        </p:spPr>
        <p:txBody>
          <a:bodyPr wrap="square" rtlCol="0">
            <a:spAutoFit/>
          </a:bodyPr>
          <a:lstStyle/>
          <a:p>
            <a:r>
              <a:rPr lang="en-US" sz="2800" dirty="0"/>
              <a:t>Experiment! The task is to rate the similarity between these </a:t>
            </a:r>
          </a:p>
        </p:txBody>
      </p:sp>
      <p:sp>
        <p:nvSpPr>
          <p:cNvPr id="27" name="TextBox 26"/>
          <p:cNvSpPr txBox="1"/>
          <p:nvPr/>
        </p:nvSpPr>
        <p:spPr>
          <a:xfrm>
            <a:off x="388928" y="932008"/>
            <a:ext cx="1859805" cy="369332"/>
          </a:xfrm>
          <a:prstGeom prst="rect">
            <a:avLst/>
          </a:prstGeom>
          <a:noFill/>
        </p:spPr>
        <p:txBody>
          <a:bodyPr wrap="none" rtlCol="0">
            <a:spAutoFit/>
          </a:bodyPr>
          <a:lstStyle/>
          <a:p>
            <a:r>
              <a:rPr lang="en-US"/>
              <a:t>3 </a:t>
            </a:r>
            <a:r>
              <a:rPr lang="en-US">
                <a:solidFill>
                  <a:schemeClr val="accent6">
                    <a:lumMod val="75000"/>
                  </a:schemeClr>
                </a:solidFill>
              </a:rPr>
              <a:t>MIPS</a:t>
            </a:r>
            <a:r>
              <a:rPr lang="en-US"/>
              <a:t> + </a:t>
            </a:r>
            <a:r>
              <a:rPr lang="en-US" dirty="0"/>
              <a:t>0 </a:t>
            </a:r>
            <a:r>
              <a:rPr lang="en-US" dirty="0">
                <a:solidFill>
                  <a:schemeClr val="accent2"/>
                </a:solidFill>
              </a:rPr>
              <a:t>MOPS</a:t>
            </a:r>
          </a:p>
        </p:txBody>
      </p:sp>
      <p:sp>
        <p:nvSpPr>
          <p:cNvPr id="28" name="TextBox 27"/>
          <p:cNvSpPr txBox="1"/>
          <p:nvPr/>
        </p:nvSpPr>
        <p:spPr>
          <a:xfrm>
            <a:off x="7140476" y="2799703"/>
            <a:ext cx="1859805" cy="369332"/>
          </a:xfrm>
          <a:prstGeom prst="rect">
            <a:avLst/>
          </a:prstGeom>
          <a:noFill/>
        </p:spPr>
        <p:txBody>
          <a:bodyPr wrap="none" rtlCol="0">
            <a:spAutoFit/>
          </a:bodyPr>
          <a:lstStyle/>
          <a:p>
            <a:r>
              <a:rPr lang="en-US" dirty="0"/>
              <a:t>2 </a:t>
            </a:r>
            <a:r>
              <a:rPr lang="en-US" dirty="0">
                <a:solidFill>
                  <a:schemeClr val="accent6">
                    <a:lumMod val="75000"/>
                  </a:schemeClr>
                </a:solidFill>
              </a:rPr>
              <a:t>MIPS</a:t>
            </a:r>
            <a:r>
              <a:rPr lang="en-US" dirty="0"/>
              <a:t> + 2 </a:t>
            </a:r>
            <a:r>
              <a:rPr lang="en-US" dirty="0">
                <a:solidFill>
                  <a:schemeClr val="accent2"/>
                </a:solidFill>
              </a:rPr>
              <a:t>MOPS</a:t>
            </a:r>
          </a:p>
        </p:txBody>
      </p:sp>
      <p:sp>
        <p:nvSpPr>
          <p:cNvPr id="3" name="TextBox 2"/>
          <p:cNvSpPr txBox="1"/>
          <p:nvPr/>
        </p:nvSpPr>
        <p:spPr>
          <a:xfrm>
            <a:off x="6866518" y="6233160"/>
            <a:ext cx="2029723" cy="400110"/>
          </a:xfrm>
          <a:prstGeom prst="rect">
            <a:avLst/>
          </a:prstGeom>
          <a:noFill/>
        </p:spPr>
        <p:txBody>
          <a:bodyPr wrap="none" rtlCol="0">
            <a:spAutoFit/>
          </a:bodyPr>
          <a:lstStyle/>
          <a:p>
            <a:r>
              <a:rPr lang="en-US" sz="2000"/>
              <a:t>Goldstone (1994)</a:t>
            </a:r>
          </a:p>
        </p:txBody>
      </p:sp>
      <p:cxnSp>
        <p:nvCxnSpPr>
          <p:cNvPr id="9" name="Straight Arrow Connector 8"/>
          <p:cNvCxnSpPr/>
          <p:nvPr/>
        </p:nvCxnSpPr>
        <p:spPr>
          <a:xfrm flipV="1">
            <a:off x="2667000" y="2984369"/>
            <a:ext cx="0" cy="657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326765" y="2825019"/>
            <a:ext cx="2098085" cy="8173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1493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8438" y="2137144"/>
            <a:ext cx="5731715" cy="4101807"/>
          </a:xfrm>
          <a:prstGeom prst="rect">
            <a:avLst/>
          </a:prstGeom>
        </p:spPr>
      </p:pic>
      <p:sp>
        <p:nvSpPr>
          <p:cNvPr id="13" name="Rectangle 12"/>
          <p:cNvSpPr/>
          <p:nvPr/>
        </p:nvSpPr>
        <p:spPr>
          <a:xfrm>
            <a:off x="2232837" y="2562447"/>
            <a:ext cx="4274289" cy="2923952"/>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54292" y="1364519"/>
            <a:ext cx="1535518" cy="14657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89810" y="1364519"/>
            <a:ext cx="1606431" cy="1465722"/>
          </a:xfrm>
          <a:prstGeom prst="rect">
            <a:avLst/>
          </a:prstGeom>
        </p:spPr>
      </p:pic>
      <p:sp>
        <p:nvSpPr>
          <p:cNvPr id="7" name="Rectangle 6"/>
          <p:cNvSpPr/>
          <p:nvPr/>
        </p:nvSpPr>
        <p:spPr>
          <a:xfrm>
            <a:off x="5754292" y="1364519"/>
            <a:ext cx="3128659" cy="1435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4572000" y="2799703"/>
            <a:ext cx="1157353" cy="427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5303" y="1364519"/>
            <a:ext cx="1473200" cy="14605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18503" y="1364519"/>
            <a:ext cx="1524000" cy="1397000"/>
          </a:xfrm>
          <a:prstGeom prst="rect">
            <a:avLst/>
          </a:prstGeom>
        </p:spPr>
      </p:pic>
      <p:sp>
        <p:nvSpPr>
          <p:cNvPr id="14" name="Oval 13"/>
          <p:cNvSpPr/>
          <p:nvPr/>
        </p:nvSpPr>
        <p:spPr>
          <a:xfrm>
            <a:off x="4210493" y="3232297"/>
            <a:ext cx="202019" cy="202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678484" y="3067491"/>
            <a:ext cx="202019" cy="202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3844" y="1338555"/>
            <a:ext cx="3128659" cy="1435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2363052" y="2784368"/>
            <a:ext cx="288408" cy="261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8928" y="932008"/>
            <a:ext cx="1859805" cy="369332"/>
          </a:xfrm>
          <a:prstGeom prst="rect">
            <a:avLst/>
          </a:prstGeom>
          <a:noFill/>
        </p:spPr>
        <p:txBody>
          <a:bodyPr wrap="none" rtlCol="0">
            <a:spAutoFit/>
          </a:bodyPr>
          <a:lstStyle/>
          <a:p>
            <a:r>
              <a:rPr lang="en-US"/>
              <a:t>3 </a:t>
            </a:r>
            <a:r>
              <a:rPr lang="en-US">
                <a:solidFill>
                  <a:schemeClr val="accent6">
                    <a:lumMod val="75000"/>
                  </a:schemeClr>
                </a:solidFill>
              </a:rPr>
              <a:t>MIPS</a:t>
            </a:r>
            <a:r>
              <a:rPr lang="en-US"/>
              <a:t> + </a:t>
            </a:r>
            <a:r>
              <a:rPr lang="en-US" dirty="0"/>
              <a:t>0 </a:t>
            </a:r>
            <a:r>
              <a:rPr lang="en-US" dirty="0">
                <a:solidFill>
                  <a:schemeClr val="accent2"/>
                </a:solidFill>
              </a:rPr>
              <a:t>MOPS</a:t>
            </a:r>
          </a:p>
        </p:txBody>
      </p:sp>
      <p:sp>
        <p:nvSpPr>
          <p:cNvPr id="17" name="TextBox 16"/>
          <p:cNvSpPr txBox="1"/>
          <p:nvPr/>
        </p:nvSpPr>
        <p:spPr>
          <a:xfrm>
            <a:off x="7140476" y="2799703"/>
            <a:ext cx="1859805" cy="369332"/>
          </a:xfrm>
          <a:prstGeom prst="rect">
            <a:avLst/>
          </a:prstGeom>
          <a:noFill/>
        </p:spPr>
        <p:txBody>
          <a:bodyPr wrap="none" rtlCol="0">
            <a:spAutoFit/>
          </a:bodyPr>
          <a:lstStyle/>
          <a:p>
            <a:r>
              <a:rPr lang="en-US" dirty="0"/>
              <a:t>2 </a:t>
            </a:r>
            <a:r>
              <a:rPr lang="en-US" dirty="0">
                <a:solidFill>
                  <a:schemeClr val="accent6">
                    <a:lumMod val="75000"/>
                  </a:schemeClr>
                </a:solidFill>
              </a:rPr>
              <a:t>MIPS</a:t>
            </a:r>
            <a:r>
              <a:rPr lang="en-US" dirty="0"/>
              <a:t> + 2 </a:t>
            </a:r>
            <a:r>
              <a:rPr lang="en-US" dirty="0">
                <a:solidFill>
                  <a:schemeClr val="accent2"/>
                </a:solidFill>
              </a:rPr>
              <a:t>MOPS</a:t>
            </a:r>
          </a:p>
        </p:txBody>
      </p:sp>
      <p:sp>
        <p:nvSpPr>
          <p:cNvPr id="18" name="TextBox 17"/>
          <p:cNvSpPr txBox="1"/>
          <p:nvPr/>
        </p:nvSpPr>
        <p:spPr>
          <a:xfrm>
            <a:off x="6866518" y="6233160"/>
            <a:ext cx="2029723" cy="400110"/>
          </a:xfrm>
          <a:prstGeom prst="rect">
            <a:avLst/>
          </a:prstGeom>
          <a:noFill/>
        </p:spPr>
        <p:txBody>
          <a:bodyPr wrap="none" rtlCol="0">
            <a:spAutoFit/>
          </a:bodyPr>
          <a:lstStyle/>
          <a:p>
            <a:r>
              <a:rPr lang="en-US" sz="2000"/>
              <a:t>Goldstone (1994)</a:t>
            </a:r>
          </a:p>
        </p:txBody>
      </p:sp>
    </p:spTree>
    <p:extLst>
      <p:ext uri="{BB962C8B-B14F-4D97-AF65-F5344CB8AC3E}">
        <p14:creationId xmlns:p14="http://schemas.microsoft.com/office/powerpoint/2010/main" val="9294595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8438" y="2137144"/>
            <a:ext cx="5731715" cy="4101807"/>
          </a:xfrm>
          <a:prstGeom prst="rect">
            <a:avLst/>
          </a:prstGeom>
        </p:spPr>
      </p:pic>
      <p:cxnSp>
        <p:nvCxnSpPr>
          <p:cNvPr id="23" name="Straight Arrow Connector 22"/>
          <p:cNvCxnSpPr/>
          <p:nvPr/>
        </p:nvCxnSpPr>
        <p:spPr>
          <a:xfrm flipV="1">
            <a:off x="2860157" y="3912781"/>
            <a:ext cx="616690" cy="146495"/>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636336" y="3434316"/>
            <a:ext cx="547959" cy="387123"/>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860157" y="4742121"/>
            <a:ext cx="616690" cy="20895"/>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636336" y="4263656"/>
            <a:ext cx="547959" cy="434755"/>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412512" y="4124249"/>
            <a:ext cx="595423" cy="31899"/>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881423" y="3154541"/>
            <a:ext cx="595424" cy="75395"/>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881423" y="5005573"/>
            <a:ext cx="595424" cy="215229"/>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636336" y="4758445"/>
            <a:ext cx="595424" cy="215229"/>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428844" y="4502299"/>
            <a:ext cx="579091" cy="217379"/>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176667" y="3986028"/>
            <a:ext cx="586180" cy="419214"/>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710223" y="717573"/>
            <a:ext cx="3482162" cy="830997"/>
          </a:xfrm>
          <a:prstGeom prst="rect">
            <a:avLst/>
          </a:prstGeom>
          <a:noFill/>
          <a:ln>
            <a:solidFill>
              <a:schemeClr val="accent2">
                <a:lumMod val="75000"/>
              </a:schemeClr>
            </a:solidFill>
          </a:ln>
        </p:spPr>
        <p:txBody>
          <a:bodyPr wrap="square" rtlCol="0">
            <a:spAutoFit/>
          </a:bodyPr>
          <a:lstStyle/>
          <a:p>
            <a:r>
              <a:rPr lang="en-US" sz="2400" dirty="0"/>
              <a:t>Adding a </a:t>
            </a:r>
            <a:r>
              <a:rPr lang="en-US" sz="2400" b="1" dirty="0">
                <a:solidFill>
                  <a:schemeClr val="accent2"/>
                </a:solidFill>
              </a:rPr>
              <a:t>MOP</a:t>
            </a:r>
            <a:r>
              <a:rPr lang="en-US" sz="2400" dirty="0"/>
              <a:t> causes similarity to increase</a:t>
            </a:r>
          </a:p>
        </p:txBody>
      </p:sp>
      <p:sp>
        <p:nvSpPr>
          <p:cNvPr id="44" name="Rectangle 43"/>
          <p:cNvSpPr/>
          <p:nvPr/>
        </p:nvSpPr>
        <p:spPr>
          <a:xfrm>
            <a:off x="4869712" y="2524052"/>
            <a:ext cx="1679944" cy="125404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00982" y="1975890"/>
            <a:ext cx="1393632" cy="365936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549656" y="2137144"/>
            <a:ext cx="168732" cy="365936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099548" y="2156345"/>
            <a:ext cx="4450108" cy="23716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66518" y="6233160"/>
            <a:ext cx="2029723" cy="400110"/>
          </a:xfrm>
          <a:prstGeom prst="rect">
            <a:avLst/>
          </a:prstGeom>
          <a:noFill/>
        </p:spPr>
        <p:txBody>
          <a:bodyPr wrap="none" rtlCol="0">
            <a:spAutoFit/>
          </a:bodyPr>
          <a:lstStyle/>
          <a:p>
            <a:r>
              <a:rPr lang="en-US" sz="2000"/>
              <a:t>Goldstone (1994)</a:t>
            </a:r>
          </a:p>
        </p:txBody>
      </p:sp>
    </p:spTree>
    <p:extLst>
      <p:ext uri="{BB962C8B-B14F-4D97-AF65-F5344CB8AC3E}">
        <p14:creationId xmlns:p14="http://schemas.microsoft.com/office/powerpoint/2010/main" val="17899798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8438" y="2137144"/>
            <a:ext cx="5731715" cy="4101807"/>
          </a:xfrm>
          <a:prstGeom prst="rect">
            <a:avLst/>
          </a:prstGeom>
        </p:spPr>
      </p:pic>
      <p:cxnSp>
        <p:nvCxnSpPr>
          <p:cNvPr id="34" name="Straight Arrow Connector 33"/>
          <p:cNvCxnSpPr/>
          <p:nvPr/>
        </p:nvCxnSpPr>
        <p:spPr>
          <a:xfrm flipV="1">
            <a:off x="2775097" y="3356851"/>
            <a:ext cx="1" cy="57601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33251" y="817994"/>
            <a:ext cx="3844660" cy="830997"/>
          </a:xfrm>
          <a:prstGeom prst="rect">
            <a:avLst/>
          </a:prstGeom>
          <a:noFill/>
          <a:ln>
            <a:solidFill>
              <a:schemeClr val="accent6">
                <a:lumMod val="75000"/>
              </a:schemeClr>
            </a:solidFill>
          </a:ln>
        </p:spPr>
        <p:txBody>
          <a:bodyPr wrap="square" rtlCol="0">
            <a:spAutoFit/>
          </a:bodyPr>
          <a:lstStyle/>
          <a:p>
            <a:r>
              <a:rPr lang="en-US" sz="2400" dirty="0"/>
              <a:t>Adding a </a:t>
            </a:r>
            <a:r>
              <a:rPr lang="en-US" sz="2400" b="1" dirty="0">
                <a:solidFill>
                  <a:schemeClr val="accent6">
                    <a:lumMod val="75000"/>
                  </a:schemeClr>
                </a:solidFill>
              </a:rPr>
              <a:t>MIP</a:t>
            </a:r>
            <a:r>
              <a:rPr lang="en-US" sz="2400" dirty="0"/>
              <a:t> also causes similarity to increase</a:t>
            </a:r>
          </a:p>
        </p:txBody>
      </p:sp>
      <p:cxnSp>
        <p:nvCxnSpPr>
          <p:cNvPr id="16" name="Straight Arrow Connector 15"/>
          <p:cNvCxnSpPr/>
          <p:nvPr/>
        </p:nvCxnSpPr>
        <p:spPr>
          <a:xfrm flipV="1">
            <a:off x="2775097" y="4221889"/>
            <a:ext cx="0" cy="40327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775097" y="4862998"/>
            <a:ext cx="0" cy="28957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535324" y="3324952"/>
            <a:ext cx="5315" cy="460239"/>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556589" y="3996661"/>
            <a:ext cx="0" cy="62850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556589" y="4777934"/>
            <a:ext cx="0" cy="19810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306181" y="3420649"/>
            <a:ext cx="1" cy="57601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295548" y="4221889"/>
            <a:ext cx="0" cy="40327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061094" y="4189990"/>
            <a:ext cx="0" cy="28957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00982" y="1975890"/>
            <a:ext cx="1393632" cy="365936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549656" y="2137144"/>
            <a:ext cx="168732" cy="365936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099548" y="2156345"/>
            <a:ext cx="4450108" cy="23716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775638" y="5536016"/>
            <a:ext cx="4769084" cy="106258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854452" y="2953489"/>
            <a:ext cx="601129" cy="243721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614290" y="3040199"/>
            <a:ext cx="601129" cy="243721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348721" y="3099983"/>
            <a:ext cx="626536" cy="243721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169413" y="3785192"/>
            <a:ext cx="601129" cy="82069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866518" y="6233160"/>
            <a:ext cx="2029723" cy="400110"/>
          </a:xfrm>
          <a:prstGeom prst="rect">
            <a:avLst/>
          </a:prstGeom>
          <a:noFill/>
        </p:spPr>
        <p:txBody>
          <a:bodyPr wrap="none" rtlCol="0">
            <a:spAutoFit/>
          </a:bodyPr>
          <a:lstStyle/>
          <a:p>
            <a:r>
              <a:rPr lang="en-US" sz="2000"/>
              <a:t>Goldstone (1994)</a:t>
            </a:r>
          </a:p>
        </p:txBody>
      </p:sp>
    </p:spTree>
    <p:extLst>
      <p:ext uri="{BB962C8B-B14F-4D97-AF65-F5344CB8AC3E}">
        <p14:creationId xmlns:p14="http://schemas.microsoft.com/office/powerpoint/2010/main" val="9823511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8438" y="2137144"/>
            <a:ext cx="5731715" cy="4101807"/>
          </a:xfrm>
          <a:prstGeom prst="rect">
            <a:avLst/>
          </a:prstGeom>
        </p:spPr>
      </p:pic>
      <p:cxnSp>
        <p:nvCxnSpPr>
          <p:cNvPr id="36" name="Straight Arrow Connector 35"/>
          <p:cNvCxnSpPr/>
          <p:nvPr/>
        </p:nvCxnSpPr>
        <p:spPr>
          <a:xfrm flipV="1">
            <a:off x="5050465" y="4572005"/>
            <a:ext cx="21266" cy="691331"/>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909931" y="2070295"/>
            <a:ext cx="2170802" cy="1200329"/>
          </a:xfrm>
          <a:prstGeom prst="rect">
            <a:avLst/>
          </a:prstGeom>
          <a:noFill/>
        </p:spPr>
        <p:txBody>
          <a:bodyPr wrap="square" rtlCol="0">
            <a:spAutoFit/>
          </a:bodyPr>
          <a:lstStyle/>
          <a:p>
            <a:r>
              <a:rPr lang="en-US" sz="2400" b="1" dirty="0">
                <a:solidFill>
                  <a:schemeClr val="accent6">
                    <a:lumMod val="75000"/>
                  </a:schemeClr>
                </a:solidFill>
              </a:rPr>
              <a:t>MIPs</a:t>
            </a:r>
            <a:r>
              <a:rPr lang="en-US" sz="2400" dirty="0"/>
              <a:t> have a bigger effect than </a:t>
            </a:r>
            <a:r>
              <a:rPr lang="en-US" sz="2400" b="1" dirty="0">
                <a:solidFill>
                  <a:schemeClr val="accent2"/>
                </a:solidFill>
              </a:rPr>
              <a:t>MOPs</a:t>
            </a:r>
          </a:p>
        </p:txBody>
      </p:sp>
      <p:sp>
        <p:nvSpPr>
          <p:cNvPr id="19" name="Rectangle 18"/>
          <p:cNvSpPr/>
          <p:nvPr/>
        </p:nvSpPr>
        <p:spPr>
          <a:xfrm>
            <a:off x="2838896" y="2264735"/>
            <a:ext cx="3742658" cy="2200944"/>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838896" y="4221889"/>
            <a:ext cx="1078822" cy="641109"/>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44283" y="4804397"/>
            <a:ext cx="992579" cy="338554"/>
          </a:xfrm>
          <a:prstGeom prst="rect">
            <a:avLst/>
          </a:prstGeom>
          <a:noFill/>
        </p:spPr>
        <p:txBody>
          <a:bodyPr wrap="none" rtlCol="0">
            <a:spAutoFit/>
          </a:bodyPr>
          <a:lstStyle/>
          <a:p>
            <a:r>
              <a:rPr lang="en-US" sz="1600" dirty="0">
                <a:solidFill>
                  <a:schemeClr val="accent2"/>
                </a:solidFill>
              </a:rPr>
              <a:t>+3 MOPS</a:t>
            </a:r>
          </a:p>
        </p:txBody>
      </p:sp>
      <p:cxnSp>
        <p:nvCxnSpPr>
          <p:cNvPr id="15" name="Straight Arrow Connector 14"/>
          <p:cNvCxnSpPr/>
          <p:nvPr/>
        </p:nvCxnSpPr>
        <p:spPr>
          <a:xfrm flipV="1">
            <a:off x="2700669" y="3125973"/>
            <a:ext cx="2" cy="2169261"/>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239004" y="2670460"/>
            <a:ext cx="859531" cy="338554"/>
          </a:xfrm>
          <a:prstGeom prst="rect">
            <a:avLst/>
          </a:prstGeom>
          <a:noFill/>
        </p:spPr>
        <p:txBody>
          <a:bodyPr wrap="none" rtlCol="0">
            <a:spAutoFit/>
          </a:bodyPr>
          <a:lstStyle/>
          <a:p>
            <a:r>
              <a:rPr lang="en-US" sz="1600" dirty="0">
                <a:solidFill>
                  <a:schemeClr val="accent6">
                    <a:lumMod val="75000"/>
                  </a:schemeClr>
                </a:solidFill>
              </a:rPr>
              <a:t>+3 MIPs</a:t>
            </a:r>
          </a:p>
        </p:txBody>
      </p:sp>
      <p:cxnSp>
        <p:nvCxnSpPr>
          <p:cNvPr id="12" name="Straight Connector 11"/>
          <p:cNvCxnSpPr/>
          <p:nvPr/>
        </p:nvCxnSpPr>
        <p:spPr>
          <a:xfrm flipV="1">
            <a:off x="2020186" y="5231437"/>
            <a:ext cx="4550735" cy="72779"/>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66518" y="6233160"/>
            <a:ext cx="2029723" cy="400110"/>
          </a:xfrm>
          <a:prstGeom prst="rect">
            <a:avLst/>
          </a:prstGeom>
          <a:noFill/>
        </p:spPr>
        <p:txBody>
          <a:bodyPr wrap="none" rtlCol="0">
            <a:spAutoFit/>
          </a:bodyPr>
          <a:lstStyle/>
          <a:p>
            <a:r>
              <a:rPr lang="en-US" sz="2000"/>
              <a:t>Goldstone (1994)</a:t>
            </a:r>
          </a:p>
        </p:txBody>
      </p:sp>
      <p:sp>
        <p:nvSpPr>
          <p:cNvPr id="6" name="Title 5"/>
          <p:cNvSpPr>
            <a:spLocks noGrp="1"/>
          </p:cNvSpPr>
          <p:nvPr>
            <p:ph type="title"/>
          </p:nvPr>
        </p:nvSpPr>
        <p:spPr/>
        <p:txBody>
          <a:bodyPr/>
          <a:lstStyle/>
          <a:p>
            <a:r>
              <a:rPr lang="en-US" dirty="0"/>
              <a:t>Structure matters a lot!</a:t>
            </a:r>
          </a:p>
        </p:txBody>
      </p:sp>
    </p:spTree>
    <p:extLst>
      <p:ext uri="{BB962C8B-B14F-4D97-AF65-F5344CB8AC3E}">
        <p14:creationId xmlns:p14="http://schemas.microsoft.com/office/powerpoint/2010/main" val="12713349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52" y="2640495"/>
            <a:ext cx="7886700" cy="841882"/>
          </a:xfrm>
        </p:spPr>
        <p:txBody>
          <a:bodyPr>
            <a:normAutofit fontScale="90000"/>
          </a:bodyPr>
          <a:lstStyle/>
          <a:p>
            <a:r>
              <a:rPr lang="en-US" dirty="0"/>
              <a:t>Richer theories of similarity II:</a:t>
            </a:r>
            <a:br>
              <a:rPr lang="en-US" dirty="0"/>
            </a:br>
            <a:r>
              <a:rPr lang="en-US" dirty="0"/>
              <a:t>Stimulus transformation</a:t>
            </a:r>
          </a:p>
        </p:txBody>
      </p:sp>
    </p:spTree>
    <p:extLst>
      <p:ext uri="{BB962C8B-B14F-4D97-AF65-F5344CB8AC3E}">
        <p14:creationId xmlns:p14="http://schemas.microsoft.com/office/powerpoint/2010/main" val="3717432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55998" y="1595868"/>
            <a:ext cx="3717851" cy="1607719"/>
          </a:xfrm>
          <a:prstGeom prst="rect">
            <a:avLst/>
          </a:prstGeom>
        </p:spPr>
      </p:pic>
      <p:sp>
        <p:nvSpPr>
          <p:cNvPr id="4" name="TextBox 3"/>
          <p:cNvSpPr txBox="1"/>
          <p:nvPr/>
        </p:nvSpPr>
        <p:spPr>
          <a:xfrm>
            <a:off x="2822610" y="3417651"/>
            <a:ext cx="3784626" cy="369332"/>
          </a:xfrm>
          <a:prstGeom prst="rect">
            <a:avLst/>
          </a:prstGeom>
          <a:noFill/>
        </p:spPr>
        <p:txBody>
          <a:bodyPr wrap="none" rtlCol="0">
            <a:spAutoFit/>
          </a:bodyPr>
          <a:lstStyle/>
          <a:p>
            <a:r>
              <a:rPr lang="en-US" dirty="0"/>
              <a:t>Rotate object, create black, apply black</a:t>
            </a:r>
          </a:p>
        </p:txBody>
      </p:sp>
      <p:cxnSp>
        <p:nvCxnSpPr>
          <p:cNvPr id="5" name="Straight Arrow Connector 4"/>
          <p:cNvCxnSpPr/>
          <p:nvPr/>
        </p:nvCxnSpPr>
        <p:spPr>
          <a:xfrm>
            <a:off x="4530347" y="2399727"/>
            <a:ext cx="4379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31758" y="4513226"/>
            <a:ext cx="1727200" cy="16383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0955" y="4538626"/>
            <a:ext cx="2997200" cy="1587500"/>
          </a:xfrm>
          <a:prstGeom prst="rect">
            <a:avLst/>
          </a:prstGeom>
        </p:spPr>
      </p:pic>
      <p:cxnSp>
        <p:nvCxnSpPr>
          <p:cNvPr id="9" name="Straight Arrow Connector 8"/>
          <p:cNvCxnSpPr/>
          <p:nvPr/>
        </p:nvCxnSpPr>
        <p:spPr>
          <a:xfrm>
            <a:off x="3508155" y="5255948"/>
            <a:ext cx="4379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71237" y="6056048"/>
            <a:ext cx="822661" cy="369332"/>
          </a:xfrm>
          <a:prstGeom prst="rect">
            <a:avLst/>
          </a:prstGeom>
          <a:noFill/>
        </p:spPr>
        <p:txBody>
          <a:bodyPr wrap="none" rtlCol="0">
            <a:spAutoFit/>
          </a:bodyPr>
          <a:lstStyle/>
          <a:p>
            <a:r>
              <a:rPr lang="en-US"/>
              <a:t>Squash</a:t>
            </a:r>
          </a:p>
        </p:txBody>
      </p: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17316" y="4455848"/>
            <a:ext cx="1765300" cy="1600200"/>
          </a:xfrm>
          <a:prstGeom prst="rect">
            <a:avLst/>
          </a:prstGeom>
        </p:spPr>
      </p:pic>
      <p:cxnSp>
        <p:nvCxnSpPr>
          <p:cNvPr id="12" name="Straight Arrow Connector 11"/>
          <p:cNvCxnSpPr/>
          <p:nvPr/>
        </p:nvCxnSpPr>
        <p:spPr>
          <a:xfrm>
            <a:off x="6180472" y="5252324"/>
            <a:ext cx="4379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06756" y="5966860"/>
            <a:ext cx="585417" cy="369332"/>
          </a:xfrm>
          <a:prstGeom prst="rect">
            <a:avLst/>
          </a:prstGeom>
          <a:noFill/>
        </p:spPr>
        <p:txBody>
          <a:bodyPr wrap="none" rtlCol="0">
            <a:spAutoFit/>
          </a:bodyPr>
          <a:lstStyle/>
          <a:p>
            <a:r>
              <a:rPr lang="en-US" dirty="0"/>
              <a:t>Split</a:t>
            </a:r>
          </a:p>
        </p:txBody>
      </p:sp>
      <p:sp>
        <p:nvSpPr>
          <p:cNvPr id="6" name="Title 5"/>
          <p:cNvSpPr>
            <a:spLocks noGrp="1"/>
          </p:cNvSpPr>
          <p:nvPr>
            <p:ph type="title"/>
          </p:nvPr>
        </p:nvSpPr>
        <p:spPr/>
        <p:txBody>
          <a:bodyPr/>
          <a:lstStyle/>
          <a:p>
            <a:r>
              <a:rPr lang="en-US"/>
              <a:t>Similarity mirrors </a:t>
            </a:r>
            <a:r>
              <a:rPr lang="en-US" i="1" u="sng"/>
              <a:t>processes</a:t>
            </a:r>
            <a:endParaRPr lang="en-US" i="1" u="sng" dirty="0"/>
          </a:p>
        </p:txBody>
      </p:sp>
      <p:sp>
        <p:nvSpPr>
          <p:cNvPr id="14" name="Rectangle 13"/>
          <p:cNvSpPr/>
          <p:nvPr/>
        </p:nvSpPr>
        <p:spPr>
          <a:xfrm>
            <a:off x="0" y="4007446"/>
            <a:ext cx="8801499" cy="2515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2587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55998" y="1595868"/>
            <a:ext cx="3717851" cy="1607719"/>
          </a:xfrm>
          <a:prstGeom prst="rect">
            <a:avLst/>
          </a:prstGeom>
        </p:spPr>
      </p:pic>
      <p:sp>
        <p:nvSpPr>
          <p:cNvPr id="4" name="TextBox 3"/>
          <p:cNvSpPr txBox="1"/>
          <p:nvPr/>
        </p:nvSpPr>
        <p:spPr>
          <a:xfrm>
            <a:off x="2822610" y="3417651"/>
            <a:ext cx="3784626" cy="369332"/>
          </a:xfrm>
          <a:prstGeom prst="rect">
            <a:avLst/>
          </a:prstGeom>
          <a:noFill/>
        </p:spPr>
        <p:txBody>
          <a:bodyPr wrap="none" rtlCol="0">
            <a:spAutoFit/>
          </a:bodyPr>
          <a:lstStyle/>
          <a:p>
            <a:r>
              <a:rPr lang="en-US" dirty="0"/>
              <a:t>Rotate object, create black, apply black</a:t>
            </a:r>
          </a:p>
        </p:txBody>
      </p:sp>
      <p:cxnSp>
        <p:nvCxnSpPr>
          <p:cNvPr id="5" name="Straight Arrow Connector 4"/>
          <p:cNvCxnSpPr/>
          <p:nvPr/>
        </p:nvCxnSpPr>
        <p:spPr>
          <a:xfrm>
            <a:off x="4530347" y="2399727"/>
            <a:ext cx="4379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31758" y="4513226"/>
            <a:ext cx="1727200" cy="16383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0955" y="4538626"/>
            <a:ext cx="2997200" cy="1587500"/>
          </a:xfrm>
          <a:prstGeom prst="rect">
            <a:avLst/>
          </a:prstGeom>
        </p:spPr>
      </p:pic>
      <p:cxnSp>
        <p:nvCxnSpPr>
          <p:cNvPr id="9" name="Straight Arrow Connector 8"/>
          <p:cNvCxnSpPr/>
          <p:nvPr/>
        </p:nvCxnSpPr>
        <p:spPr>
          <a:xfrm>
            <a:off x="3508155" y="5255948"/>
            <a:ext cx="4379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71237" y="6056048"/>
            <a:ext cx="822661" cy="369332"/>
          </a:xfrm>
          <a:prstGeom prst="rect">
            <a:avLst/>
          </a:prstGeom>
          <a:noFill/>
        </p:spPr>
        <p:txBody>
          <a:bodyPr wrap="none" rtlCol="0">
            <a:spAutoFit/>
          </a:bodyPr>
          <a:lstStyle/>
          <a:p>
            <a:r>
              <a:rPr lang="en-US"/>
              <a:t>Squash</a:t>
            </a:r>
          </a:p>
        </p:txBody>
      </p: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17316" y="4455848"/>
            <a:ext cx="1765300" cy="1600200"/>
          </a:xfrm>
          <a:prstGeom prst="rect">
            <a:avLst/>
          </a:prstGeom>
        </p:spPr>
      </p:pic>
      <p:cxnSp>
        <p:nvCxnSpPr>
          <p:cNvPr id="12" name="Straight Arrow Connector 11"/>
          <p:cNvCxnSpPr/>
          <p:nvPr/>
        </p:nvCxnSpPr>
        <p:spPr>
          <a:xfrm>
            <a:off x="6180472" y="5252324"/>
            <a:ext cx="4379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06756" y="5966860"/>
            <a:ext cx="585417" cy="369332"/>
          </a:xfrm>
          <a:prstGeom prst="rect">
            <a:avLst/>
          </a:prstGeom>
          <a:noFill/>
        </p:spPr>
        <p:txBody>
          <a:bodyPr wrap="none" rtlCol="0">
            <a:spAutoFit/>
          </a:bodyPr>
          <a:lstStyle/>
          <a:p>
            <a:r>
              <a:rPr lang="en-US" dirty="0"/>
              <a:t>Split</a:t>
            </a:r>
          </a:p>
        </p:txBody>
      </p:sp>
      <p:sp>
        <p:nvSpPr>
          <p:cNvPr id="6" name="Title 5"/>
          <p:cNvSpPr>
            <a:spLocks noGrp="1"/>
          </p:cNvSpPr>
          <p:nvPr>
            <p:ph type="title"/>
          </p:nvPr>
        </p:nvSpPr>
        <p:spPr/>
        <p:txBody>
          <a:bodyPr/>
          <a:lstStyle/>
          <a:p>
            <a:r>
              <a:rPr lang="en-US"/>
              <a:t>Similarity mirrors </a:t>
            </a:r>
            <a:r>
              <a:rPr lang="en-US" i="1" u="sng"/>
              <a:t>processes</a:t>
            </a:r>
            <a:endParaRPr lang="en-US" i="1" u="sng" dirty="0"/>
          </a:p>
        </p:txBody>
      </p:sp>
      <p:sp>
        <p:nvSpPr>
          <p:cNvPr id="14" name="Rectangle 13"/>
          <p:cNvSpPr/>
          <p:nvPr/>
        </p:nvSpPr>
        <p:spPr>
          <a:xfrm>
            <a:off x="81117" y="1333953"/>
            <a:ext cx="8801499" cy="2515142"/>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771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17520" y="6488668"/>
            <a:ext cx="6126480" cy="369332"/>
          </a:xfrm>
          <a:prstGeom prst="rect">
            <a:avLst/>
          </a:prstGeom>
        </p:spPr>
        <p:txBody>
          <a:bodyPr wrap="square">
            <a:spAutoFit/>
          </a:bodyPr>
          <a:lstStyle/>
          <a:p>
            <a:r>
              <a:rPr lang="en-US" dirty="0"/>
              <a:t>http://</a:t>
            </a:r>
            <a:r>
              <a:rPr lang="en-US" dirty="0" err="1"/>
              <a:t>slightlywarped.com</a:t>
            </a:r>
            <a:r>
              <a:rPr lang="en-US" dirty="0"/>
              <a:t>/animals-that-look-like-famous-people/</a:t>
            </a:r>
          </a:p>
        </p:txBody>
      </p:sp>
      <p:pic>
        <p:nvPicPr>
          <p:cNvPr id="5" name="Picture 4"/>
          <p:cNvPicPr>
            <a:picLocks noChangeAspect="1"/>
          </p:cNvPicPr>
          <p:nvPr/>
        </p:nvPicPr>
        <p:blipFill>
          <a:blip r:embed="rId2"/>
          <a:stretch>
            <a:fillRect/>
          </a:stretch>
        </p:blipFill>
        <p:spPr>
          <a:xfrm>
            <a:off x="1737360" y="1532184"/>
            <a:ext cx="5664112" cy="3625032"/>
          </a:xfrm>
          <a:prstGeom prst="rect">
            <a:avLst/>
          </a:prstGeom>
        </p:spPr>
      </p:pic>
      <p:sp>
        <p:nvSpPr>
          <p:cNvPr id="8" name="TextBox 7"/>
          <p:cNvSpPr txBox="1"/>
          <p:nvPr/>
        </p:nvSpPr>
        <p:spPr>
          <a:xfrm>
            <a:off x="2084832" y="370612"/>
            <a:ext cx="5535168" cy="830997"/>
          </a:xfrm>
          <a:prstGeom prst="rect">
            <a:avLst/>
          </a:prstGeom>
          <a:noFill/>
        </p:spPr>
        <p:txBody>
          <a:bodyPr wrap="square" rtlCol="0">
            <a:spAutoFit/>
          </a:bodyPr>
          <a:lstStyle/>
          <a:p>
            <a:r>
              <a:rPr lang="en-US" sz="2400"/>
              <a:t>But we </a:t>
            </a:r>
            <a:r>
              <a:rPr lang="en-US" sz="2400" dirty="0"/>
              <a:t>can set aside superficial differences to see a “structural” similarity</a:t>
            </a:r>
          </a:p>
        </p:txBody>
      </p:sp>
    </p:spTree>
    <p:extLst>
      <p:ext uri="{BB962C8B-B14F-4D97-AF65-F5344CB8AC3E}">
        <p14:creationId xmlns:p14="http://schemas.microsoft.com/office/powerpoint/2010/main" val="2987300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7100" y="2156460"/>
            <a:ext cx="1481328" cy="3572256"/>
          </a:xfrm>
          <a:prstGeom prst="rect">
            <a:avLst/>
          </a:prstGeom>
        </p:spPr>
      </p:pic>
      <p:grpSp>
        <p:nvGrpSpPr>
          <p:cNvPr id="17" name="Group 16"/>
          <p:cNvGrpSpPr/>
          <p:nvPr/>
        </p:nvGrpSpPr>
        <p:grpSpPr>
          <a:xfrm>
            <a:off x="3216268" y="2156460"/>
            <a:ext cx="1402228" cy="4573592"/>
            <a:chOff x="5241608" y="1515249"/>
            <a:chExt cx="1402228" cy="4573592"/>
          </a:xfrm>
        </p:grpSpPr>
        <p:sp>
          <p:nvSpPr>
            <p:cNvPr id="18" name="Arc 17"/>
            <p:cNvSpPr/>
            <p:nvPr/>
          </p:nvSpPr>
          <p:spPr>
            <a:xfrm rot="15511167">
              <a:off x="5070213" y="4515218"/>
              <a:ext cx="2629086"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p:cNvGrpSpPr/>
            <p:nvPr/>
          </p:nvGrpSpPr>
          <p:grpSpPr>
            <a:xfrm>
              <a:off x="5241608" y="1515249"/>
              <a:ext cx="1278288" cy="3397771"/>
              <a:chOff x="5241608" y="1515249"/>
              <a:chExt cx="1278288" cy="3397771"/>
            </a:xfrm>
          </p:grpSpPr>
          <p:sp>
            <p:nvSpPr>
              <p:cNvPr id="20" name="Oval 19"/>
              <p:cNvSpPr/>
              <p:nvPr/>
            </p:nvSpPr>
            <p:spPr>
              <a:xfrm rot="19736642">
                <a:off x="5685558" y="1515249"/>
                <a:ext cx="377556" cy="533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p:cNvSpPr/>
              <p:nvPr/>
            </p:nvSpPr>
            <p:spPr>
              <a:xfrm rot="18617456" flipH="1">
                <a:off x="5214200" y="2040705"/>
                <a:ext cx="1540637" cy="1038698"/>
              </a:xfrm>
              <a:prstGeom prst="arc">
                <a:avLst>
                  <a:gd name="adj1" fmla="val 16200000"/>
                  <a:gd name="adj2" fmla="val 21117241"/>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5913501">
                <a:off x="4222260" y="3285275"/>
                <a:ext cx="2977776" cy="277714"/>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a:off x="5698205" y="2093124"/>
                <a:ext cx="421103" cy="1206246"/>
              </a:xfrm>
              <a:prstGeom prst="rect">
                <a:avLst/>
              </a:prstGeom>
              <a:noFill/>
              <a:ln w="1270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p:cNvSpPr/>
              <p:nvPr/>
            </p:nvSpPr>
            <p:spPr>
              <a:xfrm rot="11400917" flipH="1">
                <a:off x="5241608" y="1813154"/>
                <a:ext cx="1278288" cy="650798"/>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26" name="Straight Arrow Connector 25"/>
          <p:cNvCxnSpPr/>
          <p:nvPr/>
        </p:nvCxnSpPr>
        <p:spPr>
          <a:xfrm>
            <a:off x="2667000" y="3817271"/>
            <a:ext cx="5024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827200" y="5936200"/>
            <a:ext cx="1871025" cy="369332"/>
          </a:xfrm>
          <a:prstGeom prst="rect">
            <a:avLst/>
          </a:prstGeom>
          <a:noFill/>
        </p:spPr>
        <p:txBody>
          <a:bodyPr wrap="none" rtlCol="0">
            <a:spAutoFit/>
          </a:bodyPr>
          <a:lstStyle/>
          <a:p>
            <a:r>
              <a:rPr lang="en-US" dirty="0"/>
              <a:t>Delete the human</a:t>
            </a:r>
          </a:p>
        </p:txBody>
      </p:sp>
      <p:sp>
        <p:nvSpPr>
          <p:cNvPr id="15" name="Title 5"/>
          <p:cNvSpPr txBox="1">
            <a:spLocks/>
          </p:cNvSpPr>
          <p:nvPr/>
        </p:nvSpPr>
        <p:spPr>
          <a:xfrm>
            <a:off x="628650" y="365127"/>
            <a:ext cx="7886700" cy="841882"/>
          </a:xfrm>
          <a:prstGeom prst="rect">
            <a:avLst/>
          </a:prstGeom>
        </p:spPr>
        <p:txBody>
          <a:bodyPr anchor="ct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lgn="ctr"/>
            <a:r>
              <a:rPr lang="en-US" dirty="0"/>
              <a:t>Similarity mirrors </a:t>
            </a:r>
            <a:r>
              <a:rPr lang="en-US" i="1" u="sng" dirty="0"/>
              <a:t>processes</a:t>
            </a:r>
          </a:p>
        </p:txBody>
      </p:sp>
    </p:spTree>
    <p:extLst>
      <p:ext uri="{BB962C8B-B14F-4D97-AF65-F5344CB8AC3E}">
        <p14:creationId xmlns:p14="http://schemas.microsoft.com/office/powerpoint/2010/main" val="78742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7100" y="2156460"/>
            <a:ext cx="1481328" cy="3572256"/>
          </a:xfrm>
          <a:prstGeom prst="rect">
            <a:avLst/>
          </a:prstGeom>
        </p:spPr>
      </p:pic>
      <p:grpSp>
        <p:nvGrpSpPr>
          <p:cNvPr id="4" name="Group 3"/>
          <p:cNvGrpSpPr/>
          <p:nvPr/>
        </p:nvGrpSpPr>
        <p:grpSpPr>
          <a:xfrm>
            <a:off x="5370417" y="2910689"/>
            <a:ext cx="1094571" cy="2330021"/>
            <a:chOff x="3104534" y="2634377"/>
            <a:chExt cx="1094571" cy="2330021"/>
          </a:xfrm>
        </p:grpSpPr>
        <p:sp>
          <p:nvSpPr>
            <p:cNvPr id="5" name="Oval 4"/>
            <p:cNvSpPr/>
            <p:nvPr/>
          </p:nvSpPr>
          <p:spPr>
            <a:xfrm>
              <a:off x="3606764" y="2634377"/>
              <a:ext cx="377556" cy="533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p:cNvSpPr/>
            <p:nvPr/>
          </p:nvSpPr>
          <p:spPr>
            <a:xfrm flipH="1">
              <a:off x="3104534" y="3152036"/>
              <a:ext cx="914400"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p:cNvSpPr/>
            <p:nvPr/>
          </p:nvSpPr>
          <p:spPr>
            <a:xfrm rot="6292946" flipH="1">
              <a:off x="3081758" y="3817722"/>
              <a:ext cx="1278288"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15954239">
              <a:off x="3004208" y="4142159"/>
              <a:ext cx="914400"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rot="13951909">
              <a:off x="3398139" y="4163432"/>
              <a:ext cx="1083772"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rot="1472159">
              <a:off x="3424793" y="3173782"/>
              <a:ext cx="334842" cy="720675"/>
            </a:xfrm>
            <a:prstGeom prst="rect">
              <a:avLst/>
            </a:prstGeom>
            <a:noFill/>
            <a:ln w="1270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216268" y="2156460"/>
            <a:ext cx="1402228" cy="4573592"/>
            <a:chOff x="5241608" y="1515249"/>
            <a:chExt cx="1402228" cy="4573592"/>
          </a:xfrm>
        </p:grpSpPr>
        <p:sp>
          <p:nvSpPr>
            <p:cNvPr id="18" name="Arc 17"/>
            <p:cNvSpPr/>
            <p:nvPr/>
          </p:nvSpPr>
          <p:spPr>
            <a:xfrm rot="15511167">
              <a:off x="5070213" y="4515218"/>
              <a:ext cx="2629086"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p:cNvGrpSpPr/>
            <p:nvPr/>
          </p:nvGrpSpPr>
          <p:grpSpPr>
            <a:xfrm>
              <a:off x="5241608" y="1515249"/>
              <a:ext cx="1278288" cy="3397771"/>
              <a:chOff x="5241608" y="1515249"/>
              <a:chExt cx="1278288" cy="3397771"/>
            </a:xfrm>
          </p:grpSpPr>
          <p:sp>
            <p:nvSpPr>
              <p:cNvPr id="20" name="Oval 19"/>
              <p:cNvSpPr/>
              <p:nvPr/>
            </p:nvSpPr>
            <p:spPr>
              <a:xfrm rot="19736642">
                <a:off x="5685558" y="1515249"/>
                <a:ext cx="377556" cy="533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p:cNvSpPr/>
              <p:nvPr/>
            </p:nvSpPr>
            <p:spPr>
              <a:xfrm rot="18617456" flipH="1">
                <a:off x="5214200" y="2040705"/>
                <a:ext cx="1540637" cy="1038698"/>
              </a:xfrm>
              <a:prstGeom prst="arc">
                <a:avLst>
                  <a:gd name="adj1" fmla="val 16200000"/>
                  <a:gd name="adj2" fmla="val 21117241"/>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5913501">
                <a:off x="4222260" y="3285275"/>
                <a:ext cx="2977776" cy="277714"/>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a:off x="5698205" y="2093124"/>
                <a:ext cx="421103" cy="1206246"/>
              </a:xfrm>
              <a:prstGeom prst="rect">
                <a:avLst/>
              </a:prstGeom>
              <a:noFill/>
              <a:ln w="1270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p:cNvSpPr/>
              <p:nvPr/>
            </p:nvSpPr>
            <p:spPr>
              <a:xfrm rot="11400917" flipH="1">
                <a:off x="5241608" y="1813154"/>
                <a:ext cx="1278288" cy="650798"/>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26" name="Straight Arrow Connector 25"/>
          <p:cNvCxnSpPr/>
          <p:nvPr/>
        </p:nvCxnSpPr>
        <p:spPr>
          <a:xfrm>
            <a:off x="2667000" y="3817271"/>
            <a:ext cx="5024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541407" y="3802462"/>
            <a:ext cx="5024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827200" y="5936200"/>
            <a:ext cx="1871025" cy="369332"/>
          </a:xfrm>
          <a:prstGeom prst="rect">
            <a:avLst/>
          </a:prstGeom>
          <a:noFill/>
        </p:spPr>
        <p:txBody>
          <a:bodyPr wrap="none" rtlCol="0">
            <a:spAutoFit/>
          </a:bodyPr>
          <a:lstStyle/>
          <a:p>
            <a:r>
              <a:rPr lang="en-US" dirty="0"/>
              <a:t>Delete the human</a:t>
            </a:r>
          </a:p>
        </p:txBody>
      </p:sp>
      <p:sp>
        <p:nvSpPr>
          <p:cNvPr id="30" name="TextBox 29"/>
          <p:cNvSpPr txBox="1"/>
          <p:nvPr/>
        </p:nvSpPr>
        <p:spPr>
          <a:xfrm>
            <a:off x="3959178" y="5782517"/>
            <a:ext cx="1929756" cy="646331"/>
          </a:xfrm>
          <a:prstGeom prst="rect">
            <a:avLst/>
          </a:prstGeom>
          <a:noFill/>
        </p:spPr>
        <p:txBody>
          <a:bodyPr wrap="square" rtlCol="0">
            <a:spAutoFit/>
          </a:bodyPr>
          <a:lstStyle/>
          <a:p>
            <a:r>
              <a:rPr lang="en-US" dirty="0"/>
              <a:t>Shrink and rotate </a:t>
            </a:r>
            <a:r>
              <a:rPr lang="en-US"/>
              <a:t>the skeleton</a:t>
            </a:r>
          </a:p>
        </p:txBody>
      </p:sp>
      <p:sp>
        <p:nvSpPr>
          <p:cNvPr id="25" name="Title 5"/>
          <p:cNvSpPr txBox="1">
            <a:spLocks/>
          </p:cNvSpPr>
          <p:nvPr/>
        </p:nvSpPr>
        <p:spPr>
          <a:xfrm>
            <a:off x="628650" y="365127"/>
            <a:ext cx="7886700" cy="841882"/>
          </a:xfrm>
          <a:prstGeom prst="rect">
            <a:avLst/>
          </a:prstGeom>
        </p:spPr>
        <p:txBody>
          <a:bodyPr anchor="ct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lgn="ctr"/>
            <a:r>
              <a:rPr lang="en-US" dirty="0"/>
              <a:t>Similarity mirrors </a:t>
            </a:r>
            <a:r>
              <a:rPr lang="en-US" i="1" u="sng" dirty="0"/>
              <a:t>processes</a:t>
            </a:r>
          </a:p>
        </p:txBody>
      </p:sp>
    </p:spTree>
    <p:extLst>
      <p:ext uri="{BB962C8B-B14F-4D97-AF65-F5344CB8AC3E}">
        <p14:creationId xmlns:p14="http://schemas.microsoft.com/office/powerpoint/2010/main" val="15160926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7100" y="2156460"/>
            <a:ext cx="1481328" cy="357225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91307" y="2759615"/>
            <a:ext cx="1712976" cy="2115312"/>
          </a:xfrm>
          <a:prstGeom prst="rect">
            <a:avLst/>
          </a:prstGeom>
        </p:spPr>
      </p:pic>
      <p:grpSp>
        <p:nvGrpSpPr>
          <p:cNvPr id="4" name="Group 3"/>
          <p:cNvGrpSpPr/>
          <p:nvPr/>
        </p:nvGrpSpPr>
        <p:grpSpPr>
          <a:xfrm>
            <a:off x="5370417" y="2910689"/>
            <a:ext cx="1094571" cy="2330021"/>
            <a:chOff x="3104534" y="2634377"/>
            <a:chExt cx="1094571" cy="2330021"/>
          </a:xfrm>
        </p:grpSpPr>
        <p:sp>
          <p:nvSpPr>
            <p:cNvPr id="5" name="Oval 4"/>
            <p:cNvSpPr/>
            <p:nvPr/>
          </p:nvSpPr>
          <p:spPr>
            <a:xfrm>
              <a:off x="3606764" y="2634377"/>
              <a:ext cx="377556" cy="533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p:cNvSpPr/>
            <p:nvPr/>
          </p:nvSpPr>
          <p:spPr>
            <a:xfrm flipH="1">
              <a:off x="3104534" y="3152036"/>
              <a:ext cx="914400"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p:cNvSpPr/>
            <p:nvPr/>
          </p:nvSpPr>
          <p:spPr>
            <a:xfrm rot="6292946" flipH="1">
              <a:off x="3081758" y="3817722"/>
              <a:ext cx="1278288"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15954239">
              <a:off x="3004208" y="4142159"/>
              <a:ext cx="914400"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rot="13951909">
              <a:off x="3398139" y="4163432"/>
              <a:ext cx="1083772"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rot="1472159">
              <a:off x="3424793" y="3173782"/>
              <a:ext cx="334842" cy="720675"/>
            </a:xfrm>
            <a:prstGeom prst="rect">
              <a:avLst/>
            </a:prstGeom>
            <a:noFill/>
            <a:ln w="1270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216268" y="2156460"/>
            <a:ext cx="1402228" cy="4573592"/>
            <a:chOff x="5241608" y="1515249"/>
            <a:chExt cx="1402228" cy="4573592"/>
          </a:xfrm>
        </p:grpSpPr>
        <p:sp>
          <p:nvSpPr>
            <p:cNvPr id="18" name="Arc 17"/>
            <p:cNvSpPr/>
            <p:nvPr/>
          </p:nvSpPr>
          <p:spPr>
            <a:xfrm rot="15511167">
              <a:off x="5070213" y="4515218"/>
              <a:ext cx="2629086" cy="518160"/>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p:cNvGrpSpPr/>
            <p:nvPr/>
          </p:nvGrpSpPr>
          <p:grpSpPr>
            <a:xfrm>
              <a:off x="5241608" y="1515249"/>
              <a:ext cx="1278288" cy="3397771"/>
              <a:chOff x="5241608" y="1515249"/>
              <a:chExt cx="1278288" cy="3397771"/>
            </a:xfrm>
          </p:grpSpPr>
          <p:sp>
            <p:nvSpPr>
              <p:cNvPr id="20" name="Oval 19"/>
              <p:cNvSpPr/>
              <p:nvPr/>
            </p:nvSpPr>
            <p:spPr>
              <a:xfrm rot="19736642">
                <a:off x="5685558" y="1515249"/>
                <a:ext cx="377556" cy="533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p:cNvSpPr/>
              <p:nvPr/>
            </p:nvSpPr>
            <p:spPr>
              <a:xfrm rot="18617456" flipH="1">
                <a:off x="5214200" y="2040705"/>
                <a:ext cx="1540637" cy="1038698"/>
              </a:xfrm>
              <a:prstGeom prst="arc">
                <a:avLst>
                  <a:gd name="adj1" fmla="val 16200000"/>
                  <a:gd name="adj2" fmla="val 21117241"/>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5913501">
                <a:off x="4222260" y="3285275"/>
                <a:ext cx="2977776" cy="277714"/>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a:off x="5698205" y="2093124"/>
                <a:ext cx="421103" cy="1206246"/>
              </a:xfrm>
              <a:prstGeom prst="rect">
                <a:avLst/>
              </a:prstGeom>
              <a:noFill/>
              <a:ln w="1270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p:cNvSpPr/>
              <p:nvPr/>
            </p:nvSpPr>
            <p:spPr>
              <a:xfrm rot="11400917" flipH="1">
                <a:off x="5241608" y="1813154"/>
                <a:ext cx="1278288" cy="650798"/>
              </a:xfrm>
              <a:prstGeom prst="arc">
                <a:avLst/>
              </a:prstGeom>
              <a:ln w="1270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26" name="Straight Arrow Connector 25"/>
          <p:cNvCxnSpPr/>
          <p:nvPr/>
        </p:nvCxnSpPr>
        <p:spPr>
          <a:xfrm>
            <a:off x="2667000" y="3817271"/>
            <a:ext cx="5024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541407" y="3802462"/>
            <a:ext cx="5024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466859" y="3787222"/>
            <a:ext cx="5024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827200" y="5936200"/>
            <a:ext cx="1871025" cy="369332"/>
          </a:xfrm>
          <a:prstGeom prst="rect">
            <a:avLst/>
          </a:prstGeom>
          <a:noFill/>
        </p:spPr>
        <p:txBody>
          <a:bodyPr wrap="none" rtlCol="0">
            <a:spAutoFit/>
          </a:bodyPr>
          <a:lstStyle/>
          <a:p>
            <a:r>
              <a:rPr lang="en-US" dirty="0"/>
              <a:t>Delete the human</a:t>
            </a:r>
          </a:p>
        </p:txBody>
      </p:sp>
      <p:sp>
        <p:nvSpPr>
          <p:cNvPr id="30" name="TextBox 29"/>
          <p:cNvSpPr txBox="1"/>
          <p:nvPr/>
        </p:nvSpPr>
        <p:spPr>
          <a:xfrm>
            <a:off x="3959178" y="5782517"/>
            <a:ext cx="1929756" cy="646331"/>
          </a:xfrm>
          <a:prstGeom prst="rect">
            <a:avLst/>
          </a:prstGeom>
          <a:noFill/>
        </p:spPr>
        <p:txBody>
          <a:bodyPr wrap="square" rtlCol="0">
            <a:spAutoFit/>
          </a:bodyPr>
          <a:lstStyle/>
          <a:p>
            <a:r>
              <a:rPr lang="en-US" dirty="0"/>
              <a:t>Shrink and rotate </a:t>
            </a:r>
            <a:r>
              <a:rPr lang="en-US"/>
              <a:t>the skeleton</a:t>
            </a:r>
          </a:p>
        </p:txBody>
      </p:sp>
      <p:sp>
        <p:nvSpPr>
          <p:cNvPr id="31" name="TextBox 30"/>
          <p:cNvSpPr txBox="1"/>
          <p:nvPr/>
        </p:nvSpPr>
        <p:spPr>
          <a:xfrm>
            <a:off x="6250203" y="5886843"/>
            <a:ext cx="1544989" cy="369332"/>
          </a:xfrm>
          <a:prstGeom prst="rect">
            <a:avLst/>
          </a:prstGeom>
          <a:noFill/>
        </p:spPr>
        <p:txBody>
          <a:bodyPr wrap="square" rtlCol="0">
            <a:spAutoFit/>
          </a:bodyPr>
          <a:lstStyle/>
          <a:p>
            <a:r>
              <a:rPr lang="en-US" dirty="0"/>
              <a:t>Draw the cat</a:t>
            </a:r>
          </a:p>
        </p:txBody>
      </p:sp>
      <p:sp>
        <p:nvSpPr>
          <p:cNvPr id="32" name="Title 5"/>
          <p:cNvSpPr txBox="1">
            <a:spLocks/>
          </p:cNvSpPr>
          <p:nvPr/>
        </p:nvSpPr>
        <p:spPr>
          <a:xfrm>
            <a:off x="628650" y="365127"/>
            <a:ext cx="7886700" cy="841882"/>
          </a:xfrm>
          <a:prstGeom prst="rect">
            <a:avLst/>
          </a:prstGeom>
        </p:spPr>
        <p:txBody>
          <a:bodyPr anchor="ct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lgn="ctr"/>
            <a:r>
              <a:rPr lang="en-US" dirty="0"/>
              <a:t>Similarity mirrors </a:t>
            </a:r>
            <a:r>
              <a:rPr lang="en-US" i="1" u="sng" dirty="0"/>
              <a:t>processes</a:t>
            </a:r>
          </a:p>
        </p:txBody>
      </p:sp>
    </p:spTree>
    <p:extLst>
      <p:ext uri="{BB962C8B-B14F-4D97-AF65-F5344CB8AC3E}">
        <p14:creationId xmlns:p14="http://schemas.microsoft.com/office/powerpoint/2010/main" val="13800600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p:nvPr/>
        </p:nvSpPr>
        <p:spPr>
          <a:xfrm>
            <a:off x="1319929" y="2215397"/>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19929" y="2860669"/>
            <a:ext cx="645272" cy="868637"/>
          </a:xfrm>
          <a:prstGeom prst="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1592931" y="3729306"/>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601204" y="3908148"/>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92931" y="4010576"/>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28928" y="2134248"/>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2474" y="2134248"/>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itle 1"/>
          <p:cNvSpPr>
            <a:spLocks noGrp="1"/>
          </p:cNvSpPr>
          <p:nvPr>
            <p:ph type="title"/>
          </p:nvPr>
        </p:nvSpPr>
        <p:spPr>
          <a:xfrm>
            <a:off x="628650" y="365127"/>
            <a:ext cx="7886700" cy="841882"/>
          </a:xfrm>
        </p:spPr>
        <p:txBody>
          <a:bodyPr/>
          <a:lstStyle/>
          <a:p>
            <a:r>
              <a:rPr lang="en-US" dirty="0"/>
              <a:t>Stimulus transformations</a:t>
            </a:r>
          </a:p>
        </p:txBody>
      </p:sp>
      <p:sp>
        <p:nvSpPr>
          <p:cNvPr id="54" name="TextBox 53"/>
          <p:cNvSpPr txBox="1"/>
          <p:nvPr/>
        </p:nvSpPr>
        <p:spPr>
          <a:xfrm>
            <a:off x="2966482" y="1021767"/>
            <a:ext cx="3418628" cy="369332"/>
          </a:xfrm>
          <a:prstGeom prst="rect">
            <a:avLst/>
          </a:prstGeom>
          <a:noFill/>
        </p:spPr>
        <p:txBody>
          <a:bodyPr wrap="none" rtlCol="0">
            <a:spAutoFit/>
          </a:bodyPr>
          <a:lstStyle/>
          <a:p>
            <a:r>
              <a:rPr lang="en-US" dirty="0"/>
              <a:t>Hahn, </a:t>
            </a:r>
            <a:r>
              <a:rPr lang="en-US" dirty="0" err="1"/>
              <a:t>Chater</a:t>
            </a:r>
            <a:r>
              <a:rPr lang="en-US" dirty="0"/>
              <a:t> &amp; Richardson (2003)</a:t>
            </a:r>
          </a:p>
        </p:txBody>
      </p:sp>
    </p:spTree>
    <p:extLst>
      <p:ext uri="{BB962C8B-B14F-4D97-AF65-F5344CB8AC3E}">
        <p14:creationId xmlns:p14="http://schemas.microsoft.com/office/powerpoint/2010/main" val="18630885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p:nvPr/>
        </p:nvSpPr>
        <p:spPr>
          <a:xfrm>
            <a:off x="1319929" y="2215397"/>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19929" y="2860669"/>
            <a:ext cx="645272" cy="868637"/>
          </a:xfrm>
          <a:prstGeom prst="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1592931" y="3729306"/>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601204" y="3908148"/>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92931" y="4010576"/>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28928" y="2134248"/>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2474" y="2134248"/>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2166991" y="3200401"/>
            <a:ext cx="842023" cy="1063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14007" y="3836849"/>
            <a:ext cx="894834" cy="844475"/>
          </a:xfrm>
          <a:prstGeom prst="rect">
            <a:avLst/>
          </a:prstGeom>
        </p:spPr>
      </p:pic>
      <p:sp>
        <p:nvSpPr>
          <p:cNvPr id="42" name="TextBox 41"/>
          <p:cNvSpPr txBox="1"/>
          <p:nvPr/>
        </p:nvSpPr>
        <p:spPr>
          <a:xfrm>
            <a:off x="2383426" y="4998972"/>
            <a:ext cx="2339162" cy="646331"/>
          </a:xfrm>
          <a:prstGeom prst="rect">
            <a:avLst/>
          </a:prstGeom>
          <a:noFill/>
        </p:spPr>
        <p:txBody>
          <a:bodyPr wrap="square" rtlCol="0">
            <a:spAutoFit/>
          </a:bodyPr>
          <a:lstStyle/>
          <a:p>
            <a:r>
              <a:rPr lang="en-US" dirty="0"/>
              <a:t>Step 1: “</a:t>
            </a:r>
            <a:r>
              <a:rPr lang="en-US" b="1" dirty="0"/>
              <a:t>create</a:t>
            </a:r>
            <a:r>
              <a:rPr lang="en-US" dirty="0"/>
              <a:t>” blue from a mental palette</a:t>
            </a:r>
          </a:p>
        </p:txBody>
      </p:sp>
      <p:sp>
        <p:nvSpPr>
          <p:cNvPr id="43" name="Oval 42"/>
          <p:cNvSpPr/>
          <p:nvPr/>
        </p:nvSpPr>
        <p:spPr>
          <a:xfrm>
            <a:off x="3230371" y="2237055"/>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230371" y="2882327"/>
            <a:ext cx="645272" cy="868637"/>
          </a:xfrm>
          <a:prstGeom prst="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3503373" y="3750964"/>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3511646" y="3929806"/>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503373" y="4032234"/>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139370" y="2155906"/>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792916" y="2155906"/>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itle 1"/>
          <p:cNvSpPr>
            <a:spLocks noGrp="1"/>
          </p:cNvSpPr>
          <p:nvPr>
            <p:ph type="title"/>
          </p:nvPr>
        </p:nvSpPr>
        <p:spPr>
          <a:xfrm>
            <a:off x="628650" y="365127"/>
            <a:ext cx="7886700" cy="841882"/>
          </a:xfrm>
        </p:spPr>
        <p:txBody>
          <a:bodyPr/>
          <a:lstStyle/>
          <a:p>
            <a:r>
              <a:rPr lang="en-US" dirty="0"/>
              <a:t>Stimulus transformations</a:t>
            </a:r>
          </a:p>
        </p:txBody>
      </p:sp>
      <p:sp>
        <p:nvSpPr>
          <p:cNvPr id="54" name="TextBox 53"/>
          <p:cNvSpPr txBox="1"/>
          <p:nvPr/>
        </p:nvSpPr>
        <p:spPr>
          <a:xfrm>
            <a:off x="2966482" y="1021767"/>
            <a:ext cx="3418628" cy="369332"/>
          </a:xfrm>
          <a:prstGeom prst="rect">
            <a:avLst/>
          </a:prstGeom>
          <a:noFill/>
        </p:spPr>
        <p:txBody>
          <a:bodyPr wrap="none" rtlCol="0">
            <a:spAutoFit/>
          </a:bodyPr>
          <a:lstStyle/>
          <a:p>
            <a:r>
              <a:rPr lang="en-US" dirty="0"/>
              <a:t>Hahn, </a:t>
            </a:r>
            <a:r>
              <a:rPr lang="en-US" dirty="0" err="1"/>
              <a:t>Chater</a:t>
            </a:r>
            <a:r>
              <a:rPr lang="en-US" dirty="0"/>
              <a:t> &amp; Richardson (2003)</a:t>
            </a:r>
          </a:p>
        </p:txBody>
      </p:sp>
    </p:spTree>
    <p:extLst>
      <p:ext uri="{BB962C8B-B14F-4D97-AF65-F5344CB8AC3E}">
        <p14:creationId xmlns:p14="http://schemas.microsoft.com/office/powerpoint/2010/main" val="12859392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p:nvPr/>
        </p:nvSpPr>
        <p:spPr>
          <a:xfrm>
            <a:off x="1319929" y="2215397"/>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19929" y="2860669"/>
            <a:ext cx="645272" cy="868637"/>
          </a:xfrm>
          <a:prstGeom prst="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1592931" y="3729306"/>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601204" y="3908148"/>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92931" y="4010576"/>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28928" y="2134248"/>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2474" y="2134248"/>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5422088" y="2215397"/>
            <a:ext cx="645272" cy="645272"/>
          </a:xfrm>
          <a:prstGeom prst="ellipse">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422088" y="2860669"/>
            <a:ext cx="645272" cy="868637"/>
          </a:xfrm>
          <a:prstGeom prst="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5695090" y="3729306"/>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703363" y="3908148"/>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95090" y="4010576"/>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331087" y="2134248"/>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984633" y="2134248"/>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2166991" y="3200401"/>
            <a:ext cx="842023" cy="1063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14007" y="3836849"/>
            <a:ext cx="894834" cy="844475"/>
          </a:xfrm>
          <a:prstGeom prst="rect">
            <a:avLst/>
          </a:prstGeom>
        </p:spPr>
      </p:pic>
      <p:sp>
        <p:nvSpPr>
          <p:cNvPr id="42" name="TextBox 41"/>
          <p:cNvSpPr txBox="1"/>
          <p:nvPr/>
        </p:nvSpPr>
        <p:spPr>
          <a:xfrm>
            <a:off x="2383426" y="4998972"/>
            <a:ext cx="2339162" cy="646331"/>
          </a:xfrm>
          <a:prstGeom prst="rect">
            <a:avLst/>
          </a:prstGeom>
          <a:noFill/>
        </p:spPr>
        <p:txBody>
          <a:bodyPr wrap="square" rtlCol="0">
            <a:spAutoFit/>
          </a:bodyPr>
          <a:lstStyle/>
          <a:p>
            <a:r>
              <a:rPr lang="en-US" dirty="0"/>
              <a:t>Step 1: “</a:t>
            </a:r>
            <a:r>
              <a:rPr lang="en-US" b="1" dirty="0"/>
              <a:t>create</a:t>
            </a:r>
            <a:r>
              <a:rPr lang="en-US" dirty="0"/>
              <a:t>” blue from a mental palette</a:t>
            </a:r>
          </a:p>
        </p:txBody>
      </p:sp>
      <p:sp>
        <p:nvSpPr>
          <p:cNvPr id="43" name="Oval 42"/>
          <p:cNvSpPr/>
          <p:nvPr/>
        </p:nvSpPr>
        <p:spPr>
          <a:xfrm>
            <a:off x="3230371" y="2237055"/>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230371" y="2882327"/>
            <a:ext cx="645272" cy="868637"/>
          </a:xfrm>
          <a:prstGeom prst="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3503373" y="3750964"/>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3511646" y="3929806"/>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503373" y="4032234"/>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139370" y="2155906"/>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792916" y="2155906"/>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869460" y="5015280"/>
            <a:ext cx="2339162" cy="646331"/>
          </a:xfrm>
          <a:prstGeom prst="rect">
            <a:avLst/>
          </a:prstGeom>
          <a:noFill/>
        </p:spPr>
        <p:txBody>
          <a:bodyPr wrap="square" rtlCol="0">
            <a:spAutoFit/>
          </a:bodyPr>
          <a:lstStyle/>
          <a:p>
            <a:r>
              <a:rPr lang="en-US" dirty="0"/>
              <a:t>Step 2: “</a:t>
            </a:r>
            <a:r>
              <a:rPr lang="en-US" b="1" dirty="0"/>
              <a:t>apply</a:t>
            </a:r>
            <a:r>
              <a:rPr lang="en-US" dirty="0"/>
              <a:t>” blue where needed</a:t>
            </a:r>
          </a:p>
        </p:txBody>
      </p:sp>
      <p:cxnSp>
        <p:nvCxnSpPr>
          <p:cNvPr id="51" name="Straight Arrow Connector 50"/>
          <p:cNvCxnSpPr/>
          <p:nvPr/>
        </p:nvCxnSpPr>
        <p:spPr>
          <a:xfrm flipV="1">
            <a:off x="4333780" y="3213744"/>
            <a:ext cx="842023" cy="1063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889898" y="2882327"/>
            <a:ext cx="843501" cy="369332"/>
          </a:xfrm>
          <a:prstGeom prst="rect">
            <a:avLst/>
          </a:prstGeom>
          <a:noFill/>
        </p:spPr>
        <p:txBody>
          <a:bodyPr wrap="none" rtlCol="0">
            <a:spAutoFit/>
          </a:bodyPr>
          <a:lstStyle/>
          <a:p>
            <a:r>
              <a:rPr lang="en-US" dirty="0"/>
              <a:t>2 steps</a:t>
            </a:r>
          </a:p>
        </p:txBody>
      </p:sp>
      <p:sp>
        <p:nvSpPr>
          <p:cNvPr id="53" name="Title 1"/>
          <p:cNvSpPr>
            <a:spLocks noGrp="1"/>
          </p:cNvSpPr>
          <p:nvPr>
            <p:ph type="title"/>
          </p:nvPr>
        </p:nvSpPr>
        <p:spPr>
          <a:xfrm>
            <a:off x="628650" y="365127"/>
            <a:ext cx="7886700" cy="841882"/>
          </a:xfrm>
        </p:spPr>
        <p:txBody>
          <a:bodyPr/>
          <a:lstStyle/>
          <a:p>
            <a:r>
              <a:rPr lang="en-US" dirty="0"/>
              <a:t>Stimulus transformations</a:t>
            </a:r>
          </a:p>
        </p:txBody>
      </p:sp>
      <p:sp>
        <p:nvSpPr>
          <p:cNvPr id="54" name="TextBox 53"/>
          <p:cNvSpPr txBox="1"/>
          <p:nvPr/>
        </p:nvSpPr>
        <p:spPr>
          <a:xfrm>
            <a:off x="2966482" y="1021767"/>
            <a:ext cx="3418628" cy="369332"/>
          </a:xfrm>
          <a:prstGeom prst="rect">
            <a:avLst/>
          </a:prstGeom>
          <a:noFill/>
        </p:spPr>
        <p:txBody>
          <a:bodyPr wrap="none" rtlCol="0">
            <a:spAutoFit/>
          </a:bodyPr>
          <a:lstStyle/>
          <a:p>
            <a:r>
              <a:rPr lang="en-US" dirty="0"/>
              <a:t>Hahn, </a:t>
            </a:r>
            <a:r>
              <a:rPr lang="en-US" dirty="0" err="1"/>
              <a:t>Chater</a:t>
            </a:r>
            <a:r>
              <a:rPr lang="en-US" dirty="0"/>
              <a:t> &amp; Richardson (2003)</a:t>
            </a:r>
          </a:p>
        </p:txBody>
      </p:sp>
    </p:spTree>
    <p:extLst>
      <p:ext uri="{BB962C8B-B14F-4D97-AF65-F5344CB8AC3E}">
        <p14:creationId xmlns:p14="http://schemas.microsoft.com/office/powerpoint/2010/main" val="8013416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Asymmetric similarity</a:t>
            </a:r>
          </a:p>
        </p:txBody>
      </p:sp>
      <p:sp>
        <p:nvSpPr>
          <p:cNvPr id="26" name="Oval 25"/>
          <p:cNvSpPr/>
          <p:nvPr/>
        </p:nvSpPr>
        <p:spPr>
          <a:xfrm>
            <a:off x="1319929" y="2215397"/>
            <a:ext cx="645272" cy="645272"/>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19929" y="2860669"/>
            <a:ext cx="645272" cy="868637"/>
          </a:xfrm>
          <a:prstGeom prst="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1592931" y="3729306"/>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601204" y="3908148"/>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92931" y="4010576"/>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28928" y="2134248"/>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2474" y="2134248"/>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5422088" y="2215397"/>
            <a:ext cx="645272" cy="645272"/>
          </a:xfrm>
          <a:prstGeom prst="ellipse">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422088" y="2860669"/>
            <a:ext cx="645272" cy="868637"/>
          </a:xfrm>
          <a:prstGeom prst="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5695090" y="3729306"/>
            <a:ext cx="182000" cy="190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703363" y="3908148"/>
            <a:ext cx="173727" cy="102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95090" y="4010576"/>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331087" y="2134248"/>
            <a:ext cx="182000" cy="173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984633" y="2134248"/>
            <a:ext cx="182001" cy="210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2530549" y="3168502"/>
            <a:ext cx="2338911" cy="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064475" y="4374578"/>
            <a:ext cx="3483448" cy="1015663"/>
          </a:xfrm>
          <a:prstGeom prst="rect">
            <a:avLst/>
          </a:prstGeom>
          <a:noFill/>
        </p:spPr>
        <p:txBody>
          <a:bodyPr wrap="square" rtlCol="0">
            <a:spAutoFit/>
          </a:bodyPr>
          <a:lstStyle/>
          <a:p>
            <a:r>
              <a:rPr lang="en-US" sz="2000" dirty="0"/>
              <a:t>Going back the other way we don’t need to “create” yellow because it’s already there! </a:t>
            </a:r>
          </a:p>
        </p:txBody>
      </p:sp>
      <p:sp>
        <p:nvSpPr>
          <p:cNvPr id="52" name="TextBox 51"/>
          <p:cNvSpPr txBox="1"/>
          <p:nvPr/>
        </p:nvSpPr>
        <p:spPr>
          <a:xfrm>
            <a:off x="2987946" y="2668146"/>
            <a:ext cx="755335" cy="369332"/>
          </a:xfrm>
          <a:prstGeom prst="rect">
            <a:avLst/>
          </a:prstGeom>
          <a:noFill/>
        </p:spPr>
        <p:txBody>
          <a:bodyPr wrap="none" rtlCol="0">
            <a:spAutoFit/>
          </a:bodyPr>
          <a:lstStyle/>
          <a:p>
            <a:r>
              <a:rPr lang="en-US" dirty="0"/>
              <a:t>1 step</a:t>
            </a:r>
          </a:p>
        </p:txBody>
      </p:sp>
      <p:pic>
        <p:nvPicPr>
          <p:cNvPr id="20" name="Picture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71063" y="5532119"/>
            <a:ext cx="1244135" cy="11595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15198" y="5532119"/>
            <a:ext cx="1125464" cy="1133739"/>
          </a:xfrm>
          <a:prstGeom prst="rect">
            <a:avLst/>
          </a:prstGeom>
        </p:spPr>
      </p:pic>
      <p:sp>
        <p:nvSpPr>
          <p:cNvPr id="3" name="TextBox 2"/>
          <p:cNvSpPr txBox="1"/>
          <p:nvPr/>
        </p:nvSpPr>
        <p:spPr>
          <a:xfrm>
            <a:off x="7330440" y="5151120"/>
            <a:ext cx="787395" cy="369332"/>
          </a:xfrm>
          <a:prstGeom prst="rect">
            <a:avLst/>
          </a:prstGeom>
          <a:noFill/>
        </p:spPr>
        <p:txBody>
          <a:bodyPr wrap="none" rtlCol="0">
            <a:spAutoFit/>
          </a:bodyPr>
          <a:lstStyle/>
          <a:p>
            <a:r>
              <a:rPr lang="en-US" dirty="0"/>
              <a:t>Recall:</a:t>
            </a:r>
          </a:p>
        </p:txBody>
      </p:sp>
      <p:sp>
        <p:nvSpPr>
          <p:cNvPr id="23" name="Rectangle 22"/>
          <p:cNvSpPr/>
          <p:nvPr/>
        </p:nvSpPr>
        <p:spPr>
          <a:xfrm>
            <a:off x="6371063" y="4983479"/>
            <a:ext cx="2601686" cy="1874521"/>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12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Hodgetts and Hahn (2012)</a:t>
            </a:r>
          </a:p>
        </p:txBody>
      </p:sp>
      <p:sp>
        <p:nvSpPr>
          <p:cNvPr id="3" name="TextBox 2"/>
          <p:cNvSpPr txBox="1"/>
          <p:nvPr/>
        </p:nvSpPr>
        <p:spPr>
          <a:xfrm>
            <a:off x="2647505" y="1164478"/>
            <a:ext cx="3841821" cy="369332"/>
          </a:xfrm>
          <a:prstGeom prst="rect">
            <a:avLst/>
          </a:prstGeom>
          <a:noFill/>
        </p:spPr>
        <p:txBody>
          <a:bodyPr wrap="none" rtlCol="0">
            <a:spAutoFit/>
          </a:bodyPr>
          <a:lstStyle/>
          <a:p>
            <a:r>
              <a:rPr lang="en-US" dirty="0"/>
              <a:t>(speeded </a:t>
            </a:r>
            <a:r>
              <a:rPr lang="en-US"/>
              <a:t>“same vs different” judgment)</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845045"/>
            <a:ext cx="9144000" cy="3763874"/>
          </a:xfrm>
          <a:prstGeom prst="rect">
            <a:avLst/>
          </a:prstGeom>
        </p:spPr>
      </p:pic>
      <p:sp>
        <p:nvSpPr>
          <p:cNvPr id="5" name="Rectangle 4"/>
          <p:cNvSpPr/>
          <p:nvPr/>
        </p:nvSpPr>
        <p:spPr>
          <a:xfrm>
            <a:off x="5775960" y="2103120"/>
            <a:ext cx="2941320" cy="3779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752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Hodgetts and Hahn (2012)</a:t>
            </a:r>
          </a:p>
        </p:txBody>
      </p:sp>
      <p:sp>
        <p:nvSpPr>
          <p:cNvPr id="3" name="TextBox 2"/>
          <p:cNvSpPr txBox="1"/>
          <p:nvPr/>
        </p:nvSpPr>
        <p:spPr>
          <a:xfrm>
            <a:off x="2647505" y="1164478"/>
            <a:ext cx="3841821" cy="369332"/>
          </a:xfrm>
          <a:prstGeom prst="rect">
            <a:avLst/>
          </a:prstGeom>
          <a:noFill/>
        </p:spPr>
        <p:txBody>
          <a:bodyPr wrap="none" rtlCol="0">
            <a:spAutoFit/>
          </a:bodyPr>
          <a:lstStyle/>
          <a:p>
            <a:r>
              <a:rPr lang="en-US" dirty="0"/>
              <a:t>(speeded </a:t>
            </a:r>
            <a:r>
              <a:rPr lang="en-US"/>
              <a:t>“same vs different” judgment)</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845045"/>
            <a:ext cx="9144000" cy="3763874"/>
          </a:xfrm>
          <a:prstGeom prst="rect">
            <a:avLst/>
          </a:prstGeom>
        </p:spPr>
      </p:pic>
    </p:spTree>
    <p:extLst>
      <p:ext uri="{BB962C8B-B14F-4D97-AF65-F5344CB8AC3E}">
        <p14:creationId xmlns:p14="http://schemas.microsoft.com/office/powerpoint/2010/main" val="14108489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Hodgetts and Hahn (2012)</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001" y="2573079"/>
            <a:ext cx="4609974" cy="196702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13203" y="1722474"/>
            <a:ext cx="3701386" cy="4287284"/>
          </a:xfrm>
          <a:prstGeom prst="rect">
            <a:avLst/>
          </a:prstGeom>
        </p:spPr>
      </p:pic>
      <p:sp>
        <p:nvSpPr>
          <p:cNvPr id="7" name="Rectangle 6"/>
          <p:cNvSpPr/>
          <p:nvPr/>
        </p:nvSpPr>
        <p:spPr>
          <a:xfrm>
            <a:off x="4863975" y="1447800"/>
            <a:ext cx="3853305" cy="443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078146" y="2418724"/>
            <a:ext cx="3639134" cy="830997"/>
          </a:xfrm>
          <a:prstGeom prst="rect">
            <a:avLst/>
          </a:prstGeom>
          <a:noFill/>
        </p:spPr>
        <p:txBody>
          <a:bodyPr wrap="square" rtlCol="0">
            <a:spAutoFit/>
          </a:bodyPr>
          <a:lstStyle/>
          <a:p>
            <a:r>
              <a:rPr lang="en-US" sz="2400" dirty="0">
                <a:solidFill>
                  <a:srgbClr val="FF0000"/>
                </a:solidFill>
              </a:rPr>
              <a:t>SHORT</a:t>
            </a:r>
            <a:r>
              <a:rPr lang="en-US" sz="2400" dirty="0"/>
              <a:t> ⇒ more similar, more confusable, slower RT</a:t>
            </a:r>
          </a:p>
        </p:txBody>
      </p:sp>
      <p:sp>
        <p:nvSpPr>
          <p:cNvPr id="9" name="Rectangle 8"/>
          <p:cNvSpPr/>
          <p:nvPr/>
        </p:nvSpPr>
        <p:spPr>
          <a:xfrm>
            <a:off x="836056" y="3977640"/>
            <a:ext cx="3853305"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633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0360" y="608537"/>
            <a:ext cx="5186364" cy="954107"/>
          </a:xfrm>
          <a:prstGeom prst="rect">
            <a:avLst/>
          </a:prstGeom>
          <a:noFill/>
        </p:spPr>
        <p:txBody>
          <a:bodyPr wrap="square" rtlCol="0">
            <a:spAutoFit/>
          </a:bodyPr>
          <a:lstStyle/>
          <a:p>
            <a:r>
              <a:rPr lang="en-US" sz="2800" dirty="0"/>
              <a:t>Similarity is not a </a:t>
            </a:r>
            <a:r>
              <a:rPr lang="en-US" sz="2800"/>
              <a:t>purely perceptual phenomenon</a:t>
            </a:r>
            <a:endParaRPr lang="en-US" sz="2800" dirty="0"/>
          </a:p>
        </p:txBody>
      </p:sp>
      <p:pic>
        <p:nvPicPr>
          <p:cNvPr id="4" name="Picture 3"/>
          <p:cNvPicPr>
            <a:picLocks noChangeAspect="1"/>
          </p:cNvPicPr>
          <p:nvPr/>
        </p:nvPicPr>
        <p:blipFill>
          <a:blip r:embed="rId2"/>
          <a:stretch>
            <a:fillRect/>
          </a:stretch>
        </p:blipFill>
        <p:spPr>
          <a:xfrm>
            <a:off x="5513542" y="2042160"/>
            <a:ext cx="2379406" cy="30175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6022" y="1802402"/>
            <a:ext cx="4287520" cy="3497035"/>
          </a:xfrm>
          <a:prstGeom prst="rect">
            <a:avLst/>
          </a:prstGeom>
        </p:spPr>
      </p:pic>
      <p:sp>
        <p:nvSpPr>
          <p:cNvPr id="8" name="TextBox 7"/>
          <p:cNvSpPr txBox="1"/>
          <p:nvPr/>
        </p:nvSpPr>
        <p:spPr>
          <a:xfrm>
            <a:off x="3495198" y="5777890"/>
            <a:ext cx="2865120" cy="646331"/>
          </a:xfrm>
          <a:prstGeom prst="rect">
            <a:avLst/>
          </a:prstGeom>
          <a:noFill/>
        </p:spPr>
        <p:txBody>
          <a:bodyPr wrap="square" rtlCol="0">
            <a:spAutoFit/>
          </a:bodyPr>
          <a:lstStyle/>
          <a:p>
            <a:r>
              <a:rPr lang="en-US" dirty="0"/>
              <a:t>Perceptually, these are </a:t>
            </a:r>
            <a:r>
              <a:rPr lang="en-US" i="1" dirty="0"/>
              <a:t>drastically</a:t>
            </a:r>
            <a:r>
              <a:rPr lang="en-US" dirty="0"/>
              <a:t> different stimuli!</a:t>
            </a:r>
          </a:p>
        </p:txBody>
      </p:sp>
      <p:cxnSp>
        <p:nvCxnSpPr>
          <p:cNvPr id="10" name="Straight Arrow Connector 9"/>
          <p:cNvCxnSpPr/>
          <p:nvPr/>
        </p:nvCxnSpPr>
        <p:spPr>
          <a:xfrm flipV="1">
            <a:off x="5288280" y="5299438"/>
            <a:ext cx="777240" cy="32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718560" y="5299437"/>
            <a:ext cx="975360" cy="320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4413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Hodgetts and Hahn (2012)</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001" y="2573079"/>
            <a:ext cx="4609974" cy="196702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13203" y="1722474"/>
            <a:ext cx="3701386" cy="4287284"/>
          </a:xfrm>
          <a:prstGeom prst="rect">
            <a:avLst/>
          </a:prstGeom>
        </p:spPr>
      </p:pic>
      <p:sp>
        <p:nvSpPr>
          <p:cNvPr id="7" name="Rectangle 6"/>
          <p:cNvSpPr/>
          <p:nvPr/>
        </p:nvSpPr>
        <p:spPr>
          <a:xfrm>
            <a:off x="4863975" y="1447800"/>
            <a:ext cx="3853305" cy="443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078146" y="3945971"/>
            <a:ext cx="3639134" cy="830997"/>
          </a:xfrm>
          <a:prstGeom prst="rect">
            <a:avLst/>
          </a:prstGeom>
          <a:noFill/>
        </p:spPr>
        <p:txBody>
          <a:bodyPr wrap="square" rtlCol="0">
            <a:spAutoFit/>
          </a:bodyPr>
          <a:lstStyle/>
          <a:p>
            <a:r>
              <a:rPr lang="en-US" sz="2400" dirty="0">
                <a:solidFill>
                  <a:schemeClr val="accent6"/>
                </a:solidFill>
              </a:rPr>
              <a:t>LONG</a:t>
            </a:r>
            <a:r>
              <a:rPr lang="en-US" sz="2400" dirty="0"/>
              <a:t> ⇒ less similar, less confusable, faster RT</a:t>
            </a:r>
          </a:p>
        </p:txBody>
      </p:sp>
      <p:sp>
        <p:nvSpPr>
          <p:cNvPr id="10" name="Rectangle 9"/>
          <p:cNvSpPr/>
          <p:nvPr/>
        </p:nvSpPr>
        <p:spPr>
          <a:xfrm>
            <a:off x="254000" y="2332288"/>
            <a:ext cx="4559963" cy="73095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2242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Hodgetts and Hahn (2012)</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001" y="2573079"/>
            <a:ext cx="4609974" cy="196702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13203" y="1722474"/>
            <a:ext cx="3701386" cy="4287284"/>
          </a:xfrm>
          <a:prstGeom prst="rect">
            <a:avLst/>
          </a:prstGeom>
        </p:spPr>
      </p:pic>
      <p:sp>
        <p:nvSpPr>
          <p:cNvPr id="3" name="Rectangle 2"/>
          <p:cNvSpPr/>
          <p:nvPr/>
        </p:nvSpPr>
        <p:spPr>
          <a:xfrm>
            <a:off x="6155210" y="1918454"/>
            <a:ext cx="972061" cy="369332"/>
          </a:xfrm>
          <a:prstGeom prst="rect">
            <a:avLst/>
          </a:prstGeom>
        </p:spPr>
        <p:txBody>
          <a:bodyPr wrap="none">
            <a:spAutoFit/>
          </a:bodyPr>
          <a:lstStyle/>
          <a:p>
            <a:r>
              <a:rPr lang="en-US">
                <a:solidFill>
                  <a:srgbClr val="FF0000"/>
                </a:solidFill>
              </a:rPr>
              <a:t>SHORT</a:t>
            </a:r>
            <a:r>
              <a:rPr lang="en-US"/>
              <a:t> </a:t>
            </a:r>
          </a:p>
        </p:txBody>
      </p:sp>
      <p:sp>
        <p:nvSpPr>
          <p:cNvPr id="4" name="Rectangle 3"/>
          <p:cNvSpPr/>
          <p:nvPr/>
        </p:nvSpPr>
        <p:spPr>
          <a:xfrm>
            <a:off x="7610935" y="3496784"/>
            <a:ext cx="904415" cy="369332"/>
          </a:xfrm>
          <a:prstGeom prst="rect">
            <a:avLst/>
          </a:prstGeom>
        </p:spPr>
        <p:txBody>
          <a:bodyPr wrap="none">
            <a:spAutoFit/>
          </a:bodyPr>
          <a:lstStyle/>
          <a:p>
            <a:r>
              <a:rPr lang="en-US" dirty="0">
                <a:solidFill>
                  <a:schemeClr val="accent6"/>
                </a:solidFill>
              </a:rPr>
              <a:t>LONG</a:t>
            </a:r>
            <a:r>
              <a:rPr lang="en-US" dirty="0"/>
              <a:t> </a:t>
            </a:r>
          </a:p>
        </p:txBody>
      </p:sp>
      <p:sp>
        <p:nvSpPr>
          <p:cNvPr id="8" name="Rectangle 7"/>
          <p:cNvSpPr/>
          <p:nvPr/>
        </p:nvSpPr>
        <p:spPr>
          <a:xfrm>
            <a:off x="254000" y="1574918"/>
            <a:ext cx="4559963" cy="443484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0746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890" y="319402"/>
            <a:ext cx="6427470" cy="841882"/>
          </a:xfrm>
        </p:spPr>
        <p:txBody>
          <a:bodyPr>
            <a:normAutofit fontScale="90000"/>
          </a:bodyPr>
          <a:lstStyle/>
          <a:p>
            <a:r>
              <a:rPr lang="en-US" dirty="0"/>
              <a:t>Various replications using different methods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8005" y="1645818"/>
            <a:ext cx="3085989" cy="324871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3994" y="1884363"/>
            <a:ext cx="5584907" cy="3010170"/>
          </a:xfrm>
          <a:prstGeom prst="rect">
            <a:avLst/>
          </a:prstGeom>
        </p:spPr>
      </p:pic>
      <p:sp>
        <p:nvSpPr>
          <p:cNvPr id="9" name="Rectangle 8"/>
          <p:cNvSpPr/>
          <p:nvPr/>
        </p:nvSpPr>
        <p:spPr>
          <a:xfrm>
            <a:off x="2402958" y="1588493"/>
            <a:ext cx="6453963" cy="905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64641" y="2150733"/>
            <a:ext cx="1130596" cy="905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75884" y="2041490"/>
            <a:ext cx="1130596" cy="905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424762" y="5626857"/>
            <a:ext cx="1560042" cy="369332"/>
          </a:xfrm>
          <a:prstGeom prst="rect">
            <a:avLst/>
          </a:prstGeom>
          <a:noFill/>
        </p:spPr>
        <p:txBody>
          <a:bodyPr wrap="none" rtlCol="0">
            <a:spAutoFit/>
          </a:bodyPr>
          <a:lstStyle/>
          <a:p>
            <a:r>
              <a:rPr lang="en-US" dirty="0"/>
              <a:t>Response time</a:t>
            </a:r>
          </a:p>
        </p:txBody>
      </p:sp>
      <p:sp>
        <p:nvSpPr>
          <p:cNvPr id="13" name="TextBox 12"/>
          <p:cNvSpPr txBox="1"/>
          <p:nvPr/>
        </p:nvSpPr>
        <p:spPr>
          <a:xfrm>
            <a:off x="3969476" y="5626857"/>
            <a:ext cx="1938992" cy="369332"/>
          </a:xfrm>
          <a:prstGeom prst="rect">
            <a:avLst/>
          </a:prstGeom>
          <a:noFill/>
        </p:spPr>
        <p:txBody>
          <a:bodyPr wrap="none" rtlCol="0">
            <a:spAutoFit/>
          </a:bodyPr>
          <a:lstStyle/>
          <a:p>
            <a:r>
              <a:rPr lang="en-US" dirty="0"/>
              <a:t>Forced choice task</a:t>
            </a:r>
          </a:p>
        </p:txBody>
      </p:sp>
      <p:sp>
        <p:nvSpPr>
          <p:cNvPr id="14" name="TextBox 13"/>
          <p:cNvSpPr txBox="1"/>
          <p:nvPr/>
        </p:nvSpPr>
        <p:spPr>
          <a:xfrm>
            <a:off x="6754918" y="5626857"/>
            <a:ext cx="1635384" cy="369332"/>
          </a:xfrm>
          <a:prstGeom prst="rect">
            <a:avLst/>
          </a:prstGeom>
          <a:noFill/>
        </p:spPr>
        <p:txBody>
          <a:bodyPr wrap="none" rtlCol="0">
            <a:spAutoFit/>
          </a:bodyPr>
          <a:lstStyle/>
          <a:p>
            <a:r>
              <a:rPr lang="en-US" dirty="0"/>
              <a:t>Similarity rating</a:t>
            </a:r>
          </a:p>
        </p:txBody>
      </p:sp>
      <p:cxnSp>
        <p:nvCxnSpPr>
          <p:cNvPr id="15" name="Straight Arrow Connector 14"/>
          <p:cNvCxnSpPr>
            <a:stCxn id="12" idx="0"/>
          </p:cNvCxnSpPr>
          <p:nvPr/>
        </p:nvCxnSpPr>
        <p:spPr>
          <a:xfrm flipV="1">
            <a:off x="2204783" y="5135525"/>
            <a:ext cx="0" cy="49133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064641" y="5054009"/>
            <a:ext cx="0" cy="49133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705360" y="5037406"/>
            <a:ext cx="0" cy="49133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77417" y="1332462"/>
            <a:ext cx="3019646" cy="369332"/>
          </a:xfrm>
          <a:prstGeom prst="rect">
            <a:avLst/>
          </a:prstGeom>
          <a:noFill/>
        </p:spPr>
        <p:txBody>
          <a:bodyPr wrap="square" rtlCol="0">
            <a:spAutoFit/>
          </a:bodyPr>
          <a:lstStyle/>
          <a:p>
            <a:r>
              <a:rPr lang="en-US" dirty="0"/>
              <a:t>(see Hodgetts &amp; Hahn 2012)</a:t>
            </a:r>
          </a:p>
        </p:txBody>
      </p:sp>
    </p:spTree>
    <p:extLst>
      <p:ext uri="{BB962C8B-B14F-4D97-AF65-F5344CB8AC3E}">
        <p14:creationId xmlns:p14="http://schemas.microsoft.com/office/powerpoint/2010/main" val="11452983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Summary</a:t>
            </a:r>
          </a:p>
        </p:txBody>
      </p:sp>
      <p:sp>
        <p:nvSpPr>
          <p:cNvPr id="3" name="Content Placeholder 2"/>
          <p:cNvSpPr>
            <a:spLocks noGrp="1"/>
          </p:cNvSpPr>
          <p:nvPr>
            <p:ph sz="half" idx="1"/>
          </p:nvPr>
        </p:nvSpPr>
        <p:spPr>
          <a:xfrm>
            <a:off x="628650" y="1825624"/>
            <a:ext cx="3886200" cy="4803775"/>
          </a:xfrm>
        </p:spPr>
        <p:txBody>
          <a:bodyPr>
            <a:normAutofit/>
          </a:bodyPr>
          <a:lstStyle/>
          <a:p>
            <a:r>
              <a:rPr lang="en-US" dirty="0"/>
              <a:t>Intro</a:t>
            </a:r>
          </a:p>
          <a:p>
            <a:pPr lvl="1"/>
            <a:r>
              <a:rPr lang="en-US" dirty="0"/>
              <a:t>What similarity is</a:t>
            </a:r>
          </a:p>
          <a:p>
            <a:pPr lvl="1"/>
            <a:r>
              <a:rPr lang="en-US" dirty="0"/>
              <a:t>How it is measured</a:t>
            </a:r>
          </a:p>
          <a:p>
            <a:r>
              <a:rPr lang="en-US" dirty="0"/>
              <a:t>Geometric similarity</a:t>
            </a:r>
          </a:p>
          <a:p>
            <a:pPr lvl="1"/>
            <a:r>
              <a:rPr lang="en-US" dirty="0"/>
              <a:t>“Universal” law of </a:t>
            </a:r>
            <a:r>
              <a:rPr lang="en-US" dirty="0" err="1"/>
              <a:t>generalisation</a:t>
            </a:r>
            <a:endParaRPr lang="en-US" dirty="0"/>
          </a:p>
          <a:p>
            <a:pPr lvl="1"/>
            <a:r>
              <a:rPr lang="en-US" dirty="0"/>
              <a:t>Symmetry prediction</a:t>
            </a:r>
          </a:p>
          <a:p>
            <a:r>
              <a:rPr lang="en-US" dirty="0" err="1"/>
              <a:t>Featural</a:t>
            </a:r>
            <a:r>
              <a:rPr lang="en-US" dirty="0"/>
              <a:t> similarity</a:t>
            </a:r>
          </a:p>
          <a:p>
            <a:pPr lvl="1"/>
            <a:r>
              <a:rPr lang="en-US" dirty="0"/>
              <a:t>Asymmetry due to different knowledge</a:t>
            </a:r>
          </a:p>
        </p:txBody>
      </p:sp>
      <p:sp>
        <p:nvSpPr>
          <p:cNvPr id="4" name="Content Placeholder 3"/>
          <p:cNvSpPr>
            <a:spLocks noGrp="1"/>
          </p:cNvSpPr>
          <p:nvPr>
            <p:ph sz="half" idx="2"/>
          </p:nvPr>
        </p:nvSpPr>
        <p:spPr/>
        <p:txBody>
          <a:bodyPr>
            <a:normAutofit/>
          </a:bodyPr>
          <a:lstStyle/>
          <a:p>
            <a:r>
              <a:rPr lang="en-US" dirty="0"/>
              <a:t>Structure alignment</a:t>
            </a:r>
          </a:p>
          <a:p>
            <a:pPr lvl="1"/>
            <a:r>
              <a:rPr lang="en-US" dirty="0"/>
              <a:t>MIPs and MOPs</a:t>
            </a:r>
          </a:p>
          <a:p>
            <a:pPr lvl="1"/>
            <a:r>
              <a:rPr lang="en-US" dirty="0"/>
              <a:t>Goldstone experiment</a:t>
            </a:r>
          </a:p>
          <a:p>
            <a:pPr lvl="1"/>
            <a:endParaRPr lang="en-US" dirty="0"/>
          </a:p>
          <a:p>
            <a:r>
              <a:rPr lang="en-US" dirty="0"/>
              <a:t>Stimulus transformation</a:t>
            </a:r>
          </a:p>
          <a:p>
            <a:pPr lvl="1"/>
            <a:r>
              <a:rPr lang="en-US" dirty="0"/>
              <a:t>Asymmetry due to different structure</a:t>
            </a:r>
          </a:p>
          <a:p>
            <a:pPr lvl="1"/>
            <a:r>
              <a:rPr lang="en-US" dirty="0"/>
              <a:t>Hodgetts &amp; Hahn experiment</a:t>
            </a:r>
          </a:p>
          <a:p>
            <a:endParaRPr lang="en-US" dirty="0"/>
          </a:p>
        </p:txBody>
      </p:sp>
    </p:spTree>
    <p:extLst>
      <p:ext uri="{BB962C8B-B14F-4D97-AF65-F5344CB8AC3E}">
        <p14:creationId xmlns:p14="http://schemas.microsoft.com/office/powerpoint/2010/main" val="11933616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3911</TotalTime>
  <Words>1946</Words>
  <Application>Microsoft Macintosh PowerPoint</Application>
  <PresentationFormat>On-screen Show (4:3)</PresentationFormat>
  <Paragraphs>391</Paragraphs>
  <Slides>93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Arial</vt:lpstr>
      <vt:lpstr>Calibri</vt:lpstr>
      <vt:lpstr>Gill Sans MT</vt:lpstr>
      <vt:lpstr>Times New Roman</vt:lpstr>
      <vt:lpstr>Office Theme</vt:lpstr>
      <vt:lpstr>Similarity</vt:lpstr>
      <vt:lpstr>Structure</vt:lpstr>
      <vt:lpstr>Perceptual and conceptual foundations for similarity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Similarity helps us form categories and make generalisations</vt:lpstr>
      <vt:lpstr>“The snowflake problem”</vt:lpstr>
      <vt:lpstr>“The snowflake problem”</vt:lpstr>
      <vt:lpstr>Because things are similar?</vt:lpstr>
      <vt:lpstr>PowerPoint Presentation</vt:lpstr>
      <vt:lpstr>PowerPoint Presentation</vt:lpstr>
      <vt:lpstr>PowerPoint Presentation</vt:lpstr>
      <vt:lpstr>PowerPoint Presentation</vt:lpstr>
      <vt:lpstr>PowerPoint Presentation</vt:lpstr>
      <vt:lpstr>How do we measure similarity?</vt:lpstr>
      <vt:lpstr>Measuring similarity</vt:lpstr>
      <vt:lpstr>Measuring similarity</vt:lpstr>
      <vt:lpstr>Measuring similarity</vt:lpstr>
      <vt:lpstr>Measuring similarity</vt:lpstr>
      <vt:lpstr>Measuring similarity</vt:lpstr>
      <vt:lpstr>Measuring similarity</vt:lpstr>
      <vt:lpstr>Measuring similarity</vt:lpstr>
      <vt:lpstr>Measuring similarity</vt:lpstr>
      <vt:lpstr>Measuring similarity</vt:lpstr>
      <vt:lpstr>Measuring similarity</vt:lpstr>
      <vt:lpstr>Measuring similarity</vt:lpstr>
      <vt:lpstr>Measuring similarity</vt:lpstr>
      <vt:lpstr>Measuring similarity</vt:lpstr>
      <vt:lpstr>Simple theories of similarity I: Geometric models</vt:lpstr>
      <vt:lpstr>PowerPoint Presentation</vt:lpstr>
      <vt:lpstr>PowerPoint Presentation</vt:lpstr>
      <vt:lpstr>Geometric models</vt:lpstr>
      <vt:lpstr>PowerPoint Presentation</vt:lpstr>
      <vt:lpstr>PowerPoint Presentation</vt:lpstr>
      <vt:lpstr>Some empirical evidence?</vt:lpstr>
      <vt:lpstr>PowerPoint Presentation</vt:lpstr>
      <vt:lpstr>PowerPoint Presentation</vt:lpstr>
      <vt:lpstr>The “universal” law of generalisation</vt:lpstr>
      <vt:lpstr>The “universal” law of generalisation</vt:lpstr>
      <vt:lpstr>Problems with the geometric approach</vt:lpstr>
      <vt:lpstr>The symmetry constraint</vt:lpstr>
      <vt:lpstr>Which feels more appropriate?</vt:lpstr>
      <vt:lpstr>PowerPoint Presentation</vt:lpstr>
      <vt:lpstr>Simple theories of similarity II: Featural models</vt:lpstr>
      <vt:lpstr>Featural similarity</vt:lpstr>
      <vt:lpstr>Asymmetric knowledge</vt:lpstr>
      <vt:lpstr>Common and distinctive features</vt:lpstr>
      <vt:lpstr>Richer theories of similarity: Structure alignment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of these pairs is more similar?</vt:lpstr>
      <vt:lpstr>PowerPoint Presentation</vt:lpstr>
      <vt:lpstr>PowerPoint Presentation</vt:lpstr>
      <vt:lpstr>PowerPoint Presentation</vt:lpstr>
      <vt:lpstr>PowerPoint Presentation</vt:lpstr>
      <vt:lpstr> </vt:lpstr>
      <vt:lpstr>Similarity?</vt:lpstr>
      <vt:lpstr>Empirical prediction</vt:lpstr>
      <vt:lpstr>To the laboratory!!!</vt:lpstr>
      <vt:lpstr>PowerPoint Presentation</vt:lpstr>
      <vt:lpstr>PowerPoint Presentation</vt:lpstr>
      <vt:lpstr>PowerPoint Presentation</vt:lpstr>
      <vt:lpstr>PowerPoint Presentation</vt:lpstr>
      <vt:lpstr>PowerPoint Presentation</vt:lpstr>
      <vt:lpstr>Structure matters a lot!</vt:lpstr>
      <vt:lpstr>Richer theories of similarity II: Stimulus transformation</vt:lpstr>
      <vt:lpstr>Similarity mirrors processes</vt:lpstr>
      <vt:lpstr>Similarity mirrors processes</vt:lpstr>
      <vt:lpstr>PowerPoint Presentation</vt:lpstr>
      <vt:lpstr>PowerPoint Presentation</vt:lpstr>
      <vt:lpstr>PowerPoint Presentation</vt:lpstr>
      <vt:lpstr>Stimulus transformations</vt:lpstr>
      <vt:lpstr>Stimulus transformations</vt:lpstr>
      <vt:lpstr>Stimulus transformations</vt:lpstr>
      <vt:lpstr>Asymmetric similarity</vt:lpstr>
      <vt:lpstr>Hodgetts and Hahn (2012)</vt:lpstr>
      <vt:lpstr>Hodgetts and Hahn (2012)</vt:lpstr>
      <vt:lpstr>Hodgetts and Hahn (2012)</vt:lpstr>
      <vt:lpstr>Hodgetts and Hahn (2012)</vt:lpstr>
      <vt:lpstr>Hodgetts and Hahn (2012)</vt:lpstr>
      <vt:lpstr>Various replications using different methods</vt:lpstr>
      <vt:lpstr>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L2: Attention</dc:title>
  <dc:creator>Dan Navarro</dc:creator>
  <cp:lastModifiedBy>Danielle Navarro</cp:lastModifiedBy>
  <cp:revision>175</cp:revision>
  <dcterms:created xsi:type="dcterms:W3CDTF">2016-06-27T23:42:31Z</dcterms:created>
  <dcterms:modified xsi:type="dcterms:W3CDTF">2018-08-27T07:46:23Z</dcterms:modified>
</cp:coreProperties>
</file>