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9" r:id="rId2"/>
    <p:sldId id="335" r:id="rId3"/>
    <p:sldId id="260" r:id="rId4"/>
    <p:sldId id="343" r:id="rId5"/>
    <p:sldId id="352" r:id="rId6"/>
    <p:sldId id="353" r:id="rId7"/>
    <p:sldId id="354" r:id="rId8"/>
    <p:sldId id="264" r:id="rId9"/>
    <p:sldId id="341" r:id="rId10"/>
    <p:sldId id="344" r:id="rId11"/>
    <p:sldId id="266" r:id="rId12"/>
    <p:sldId id="265" r:id="rId13"/>
    <p:sldId id="342" r:id="rId14"/>
    <p:sldId id="345" r:id="rId15"/>
    <p:sldId id="362" r:id="rId16"/>
    <p:sldId id="270" r:id="rId17"/>
    <p:sldId id="346" r:id="rId18"/>
    <p:sldId id="262" r:id="rId19"/>
    <p:sldId id="348" r:id="rId20"/>
    <p:sldId id="347" r:id="rId21"/>
    <p:sldId id="269" r:id="rId22"/>
    <p:sldId id="274" r:id="rId23"/>
    <p:sldId id="349" r:id="rId24"/>
    <p:sldId id="350" r:id="rId25"/>
    <p:sldId id="275" r:id="rId26"/>
    <p:sldId id="276" r:id="rId27"/>
    <p:sldId id="351" r:id="rId28"/>
    <p:sldId id="278" r:id="rId29"/>
    <p:sldId id="284" r:id="rId30"/>
    <p:sldId id="358" r:id="rId31"/>
    <p:sldId id="331" r:id="rId32"/>
    <p:sldId id="317" r:id="rId33"/>
    <p:sldId id="355" r:id="rId34"/>
    <p:sldId id="316" r:id="rId35"/>
    <p:sldId id="357" r:id="rId36"/>
    <p:sldId id="318" r:id="rId37"/>
    <p:sldId id="356" r:id="rId38"/>
    <p:sldId id="320" r:id="rId39"/>
    <p:sldId id="321" r:id="rId40"/>
    <p:sldId id="360" r:id="rId41"/>
    <p:sldId id="324" r:id="rId42"/>
    <p:sldId id="325" r:id="rId43"/>
    <p:sldId id="327" r:id="rId44"/>
    <p:sldId id="329" r:id="rId45"/>
    <p:sldId id="328" r:id="rId46"/>
    <p:sldId id="330" r:id="rId47"/>
    <p:sldId id="287" r:id="rId48"/>
    <p:sldId id="288" r:id="rId49"/>
    <p:sldId id="289" r:id="rId50"/>
    <p:sldId id="290" r:id="rId51"/>
    <p:sldId id="291" r:id="rId52"/>
    <p:sldId id="292" r:id="rId53"/>
    <p:sldId id="293" r:id="rId54"/>
    <p:sldId id="294" r:id="rId55"/>
    <p:sldId id="295" r:id="rId56"/>
    <p:sldId id="296" r:id="rId57"/>
    <p:sldId id="297" r:id="rId58"/>
    <p:sldId id="298" r:id="rId59"/>
    <p:sldId id="299" r:id="rId60"/>
    <p:sldId id="300" r:id="rId61"/>
    <p:sldId id="301" r:id="rId62"/>
    <p:sldId id="302" r:id="rId63"/>
    <p:sldId id="303" r:id="rId64"/>
    <p:sldId id="361" r:id="rId65"/>
    <p:sldId id="309" r:id="rId66"/>
    <p:sldId id="310" r:id="rId67"/>
    <p:sldId id="315" r:id="rId68"/>
    <p:sldId id="312" r:id="rId69"/>
    <p:sldId id="338" r:id="rId70"/>
    <p:sldId id="359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59DF"/>
    <a:srgbClr val="FF2A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05"/>
    <p:restoredTop sz="94666"/>
  </p:normalViewPr>
  <p:slideViewPr>
    <p:cSldViewPr snapToGrid="0" snapToObjects="1">
      <p:cViewPr varScale="1">
        <p:scale>
          <a:sx n="127" d="100"/>
          <a:sy n="127" d="100"/>
        </p:scale>
        <p:origin x="9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D966-2C6D-A24C-8401-CF15B5C4955F}" type="datetimeFigureOut">
              <a:rPr lang="en-US" smtClean="0"/>
              <a:t>8/27/18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CF2B-FE66-094C-BE46-BD9ECF03E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103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D966-2C6D-A24C-8401-CF15B5C4955F}" type="datetimeFigureOut">
              <a:rPr lang="en-US" smtClean="0"/>
              <a:t>8/27/18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CF2B-FE66-094C-BE46-BD9ECF03E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836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D966-2C6D-A24C-8401-CF15B5C4955F}" type="datetimeFigureOut">
              <a:rPr lang="en-US" smtClean="0"/>
              <a:t>8/27/18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CF2B-FE66-094C-BE46-BD9ECF03E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164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D966-2C6D-A24C-8401-CF15B5C4955F}" type="datetimeFigureOut">
              <a:rPr lang="en-US" smtClean="0"/>
              <a:t>8/27/18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CF2B-FE66-094C-BE46-BD9ECF03E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627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D966-2C6D-A24C-8401-CF15B5C4955F}" type="datetimeFigureOut">
              <a:rPr lang="en-US" smtClean="0"/>
              <a:t>8/27/18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CF2B-FE66-094C-BE46-BD9ECF03E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89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D966-2C6D-A24C-8401-CF15B5C4955F}" type="datetimeFigureOut">
              <a:rPr lang="en-US" smtClean="0"/>
              <a:t>8/27/18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CF2B-FE66-094C-BE46-BD9ECF03E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00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D966-2C6D-A24C-8401-CF15B5C4955F}" type="datetimeFigureOut">
              <a:rPr lang="en-US" smtClean="0"/>
              <a:t>8/27/18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CF2B-FE66-094C-BE46-BD9ECF03E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705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D966-2C6D-A24C-8401-CF15B5C4955F}" type="datetimeFigureOut">
              <a:rPr lang="en-US" smtClean="0"/>
              <a:t>8/27/18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CF2B-FE66-094C-BE46-BD9ECF03E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07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D966-2C6D-A24C-8401-CF15B5C4955F}" type="datetimeFigureOut">
              <a:rPr lang="en-US" smtClean="0"/>
              <a:t>8/27/18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CF2B-FE66-094C-BE46-BD9ECF03E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92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D966-2C6D-A24C-8401-CF15B5C4955F}" type="datetimeFigureOut">
              <a:rPr lang="en-US" smtClean="0"/>
              <a:t>8/27/18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CF2B-FE66-094C-BE46-BD9ECF03E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8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D966-2C6D-A24C-8401-CF15B5C4955F}" type="datetimeFigureOut">
              <a:rPr lang="en-US" smtClean="0"/>
              <a:t>8/27/18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CF2B-FE66-094C-BE46-BD9ECF03E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1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418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36192"/>
            <a:ext cx="7886700" cy="4640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AD966-2C6D-A24C-8401-CF15B5C4955F}" type="datetimeFigureOut">
              <a:rPr lang="en-US" smtClean="0"/>
              <a:t>8/27/18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4CF2B-FE66-094C-BE46-BD9ECF03E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60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3" r:id="rId4"/>
    <p:sldLayoutId id="2147483664" r:id="rId5"/>
    <p:sldLayoutId id="2147483665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1896" y="117528"/>
            <a:ext cx="7772400" cy="1455737"/>
          </a:xfrm>
        </p:spPr>
        <p:txBody>
          <a:bodyPr>
            <a:normAutofit/>
          </a:bodyPr>
          <a:lstStyle/>
          <a:p>
            <a:r>
              <a:rPr lang="en-US" sz="4400" dirty="0"/>
              <a:t>Attention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9095" y="1651721"/>
            <a:ext cx="6858000" cy="639762"/>
          </a:xfrm>
        </p:spPr>
        <p:txBody>
          <a:bodyPr>
            <a:normAutofit/>
          </a:bodyPr>
          <a:lstStyle/>
          <a:p>
            <a:r>
              <a:rPr lang="en-US" sz="2800" dirty="0"/>
              <a:t>Danielle Navarro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9732" y="3376128"/>
            <a:ext cx="2847562" cy="21356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596" y="3376128"/>
            <a:ext cx="1932527" cy="21356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D389D0-E6F3-7542-A854-7A63A43F1410}"/>
              </a:ext>
            </a:extLst>
          </p:cNvPr>
          <p:cNvSpPr/>
          <p:nvPr/>
        </p:nvSpPr>
        <p:spPr>
          <a:xfrm>
            <a:off x="1669123" y="2695075"/>
            <a:ext cx="58379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http://compcogscisydney.org/psyc2071/</a:t>
            </a:r>
          </a:p>
        </p:txBody>
      </p:sp>
    </p:spTree>
    <p:extLst>
      <p:ext uri="{BB962C8B-B14F-4D97-AF65-F5344CB8AC3E}">
        <p14:creationId xmlns:p14="http://schemas.microsoft.com/office/powerpoint/2010/main" val="996574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kind of target?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36193"/>
            <a:ext cx="7886700" cy="211233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External attention</a:t>
            </a:r>
            <a:r>
              <a:rPr lang="en-US" dirty="0"/>
              <a:t>: the target of attention is something in the perceptual environment</a:t>
            </a:r>
          </a:p>
          <a:p>
            <a:pPr lvl="1"/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Auditory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attention – paying attention to sounds</a:t>
            </a:r>
          </a:p>
          <a:p>
            <a:pPr lvl="1"/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Visual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attention – paying attention to visual stimuli</a:t>
            </a:r>
          </a:p>
          <a:p>
            <a:pPr lvl="1"/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Cross-modal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attention – attending to multiple senses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31135" y="95397"/>
            <a:ext cx="770565" cy="76820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4029" y="3962284"/>
            <a:ext cx="2253698" cy="16867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33397" y="5676529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Visual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05730" y="5676529"/>
            <a:ext cx="1024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Auditory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761" y="3962283"/>
            <a:ext cx="2534736" cy="16867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1137" y="3962283"/>
            <a:ext cx="2251901" cy="168675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383039" y="5679283"/>
            <a:ext cx="1383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Cross-modal</a:t>
            </a:r>
          </a:p>
        </p:txBody>
      </p:sp>
    </p:spTree>
    <p:extLst>
      <p:ext uri="{BB962C8B-B14F-4D97-AF65-F5344CB8AC3E}">
        <p14:creationId xmlns:p14="http://schemas.microsoft.com/office/powerpoint/2010/main" val="1167268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kind of target?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36192"/>
            <a:ext cx="4891948" cy="218490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Internal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attention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The target of attention is something that you’re thinking about, and not part of the perceptual environment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131135" y="95397"/>
            <a:ext cx="770565" cy="76820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500" y="1816317"/>
            <a:ext cx="3234365" cy="46898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34401" y="4780081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Daydreaming </a:t>
            </a:r>
            <a:r>
              <a:rPr lang="en-US"/>
              <a:t>directs attention inwards to one’s own thoughts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890455" y="4916517"/>
            <a:ext cx="703397" cy="231864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9190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controls attention?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36193"/>
            <a:ext cx="7886700" cy="1440924"/>
          </a:xfrm>
        </p:spPr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Active attention</a:t>
            </a:r>
            <a:r>
              <a:rPr lang="en-US" dirty="0"/>
              <a:t> (endogenous):</a:t>
            </a:r>
          </a:p>
          <a:p>
            <a:pPr lvl="1"/>
            <a:r>
              <a:rPr lang="en-US" dirty="0"/>
              <a:t>Exercising top-down control over our own attention in order to achieve our goals</a:t>
            </a:r>
          </a:p>
        </p:txBody>
      </p:sp>
      <p:sp>
        <p:nvSpPr>
          <p:cNvPr id="4" name="Rectangle 3"/>
          <p:cNvSpPr/>
          <p:nvPr/>
        </p:nvSpPr>
        <p:spPr>
          <a:xfrm>
            <a:off x="5270225" y="5210002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/>
          <p:cNvSpPr/>
          <p:nvPr/>
        </p:nvSpPr>
        <p:spPr>
          <a:xfrm>
            <a:off x="4566637" y="4885966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/>
          <p:cNvSpPr/>
          <p:nvPr/>
        </p:nvSpPr>
        <p:spPr>
          <a:xfrm>
            <a:off x="5973814" y="4417914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/>
          <p:cNvSpPr/>
          <p:nvPr/>
        </p:nvSpPr>
        <p:spPr>
          <a:xfrm>
            <a:off x="4734553" y="3739664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/>
          <p:cNvSpPr/>
          <p:nvPr/>
        </p:nvSpPr>
        <p:spPr>
          <a:xfrm>
            <a:off x="3157216" y="5065986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/>
          <p:cNvSpPr txBox="1"/>
          <p:nvPr/>
        </p:nvSpPr>
        <p:spPr>
          <a:xfrm>
            <a:off x="1192913" y="3451594"/>
            <a:ext cx="2371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choose to </a:t>
            </a:r>
            <a:r>
              <a:rPr lang="en-US" i="1" dirty="0"/>
              <a:t>direct</a:t>
            </a:r>
            <a:r>
              <a:rPr lang="en-US" dirty="0"/>
              <a:t> my attention to this because I want to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602909" y="4393155"/>
            <a:ext cx="445091" cy="4928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31135" y="95397"/>
            <a:ext cx="770565" cy="76820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132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controls attention?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Passive attention</a:t>
            </a:r>
            <a:r>
              <a:rPr lang="en-US" dirty="0"/>
              <a:t> (exogenous):</a:t>
            </a:r>
          </a:p>
          <a:p>
            <a:pPr lvl="1"/>
            <a:r>
              <a:rPr lang="en-US" dirty="0"/>
              <a:t>Bottom up control over attention, where something in the environment (e.g., loud noise) demands attention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70225" y="5210002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/>
        </p:nvSpPr>
        <p:spPr>
          <a:xfrm>
            <a:off x="4566637" y="4885966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/>
          <p:cNvSpPr/>
          <p:nvPr/>
        </p:nvSpPr>
        <p:spPr>
          <a:xfrm>
            <a:off x="5973814" y="4417914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/>
          <p:cNvSpPr/>
          <p:nvPr/>
        </p:nvSpPr>
        <p:spPr>
          <a:xfrm>
            <a:off x="3157216" y="5065986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TextBox 14"/>
          <p:cNvSpPr txBox="1"/>
          <p:nvPr/>
        </p:nvSpPr>
        <p:spPr>
          <a:xfrm>
            <a:off x="7435393" y="3965944"/>
            <a:ext cx="1163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</a:t>
            </a:r>
            <a:r>
              <a:rPr lang="en-US" i="1" dirty="0"/>
              <a:t>calls</a:t>
            </a:r>
            <a:r>
              <a:rPr lang="en-US" dirty="0"/>
              <a:t> attention to itself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7137520" y="4794744"/>
            <a:ext cx="636360" cy="6447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31135" y="95397"/>
            <a:ext cx="770565" cy="76820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261846" y="5329956"/>
            <a:ext cx="770565" cy="768203"/>
          </a:xfrm>
          <a:prstGeom prst="rect">
            <a:avLst/>
          </a:prstGeom>
          <a:solidFill>
            <a:srgbClr val="EE5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734553" y="3739664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47427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5" name="Rectangle 4"/>
          <p:cNvSpPr/>
          <p:nvPr/>
        </p:nvSpPr>
        <p:spPr>
          <a:xfrm>
            <a:off x="990377" y="2410809"/>
            <a:ext cx="2237046" cy="942269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268559" y="2435932"/>
            <a:ext cx="2237046" cy="91714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29468" y="2435932"/>
            <a:ext cx="2237046" cy="917146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88332" y="2141216"/>
            <a:ext cx="8555668" cy="137202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20063" y="2651110"/>
            <a:ext cx="1869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How many?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41606" y="2676697"/>
            <a:ext cx="171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kind?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30302" y="2689209"/>
            <a:ext cx="1554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Control?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10645" y="3513245"/>
            <a:ext cx="15442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Focused vs</a:t>
            </a:r>
          </a:p>
          <a:p>
            <a:r>
              <a:rPr lang="en-US" sz="2400" dirty="0"/>
              <a:t>Divided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00330" y="3513245"/>
            <a:ext cx="15552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External vs</a:t>
            </a:r>
          </a:p>
          <a:p>
            <a:r>
              <a:rPr lang="en-US" sz="2400" dirty="0"/>
              <a:t>Internal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33206" y="3513245"/>
            <a:ext cx="1423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Active vs Passive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69208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5" name="Rectangle 4"/>
          <p:cNvSpPr/>
          <p:nvPr/>
        </p:nvSpPr>
        <p:spPr>
          <a:xfrm>
            <a:off x="990377" y="2410809"/>
            <a:ext cx="2237046" cy="942269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268559" y="2435932"/>
            <a:ext cx="2237046" cy="91714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29468" y="2435932"/>
            <a:ext cx="2237046" cy="917146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88332" y="2141216"/>
            <a:ext cx="8555668" cy="137202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20063" y="2651110"/>
            <a:ext cx="1869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How many?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41606" y="2676697"/>
            <a:ext cx="171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kind?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30302" y="2689209"/>
            <a:ext cx="1554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Control?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10645" y="3513245"/>
            <a:ext cx="15442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Focused</a:t>
            </a:r>
            <a:r>
              <a:rPr lang="en-US" sz="2400" dirty="0"/>
              <a:t> vs</a:t>
            </a:r>
          </a:p>
          <a:p>
            <a:r>
              <a:rPr lang="en-US" sz="2400" dirty="0"/>
              <a:t>Divided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00330" y="3513245"/>
            <a:ext cx="15552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External</a:t>
            </a:r>
            <a:r>
              <a:rPr lang="en-US" sz="2400" dirty="0"/>
              <a:t> vs</a:t>
            </a:r>
          </a:p>
          <a:p>
            <a:r>
              <a:rPr lang="en-US" sz="2400" dirty="0"/>
              <a:t>Internal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33206" y="3513245"/>
            <a:ext cx="1423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Active</a:t>
            </a:r>
            <a:r>
              <a:rPr lang="en-US" sz="2400" dirty="0"/>
              <a:t> vs Passive</a:t>
            </a:r>
          </a:p>
        </p:txBody>
      </p:sp>
    </p:spTree>
    <p:extLst>
      <p:ext uri="{BB962C8B-B14F-4D97-AF65-F5344CB8AC3E}">
        <p14:creationId xmlns:p14="http://schemas.microsoft.com/office/powerpoint/2010/main" val="1597502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571626"/>
            <a:ext cx="7886700" cy="1311273"/>
          </a:xfrm>
        </p:spPr>
        <p:txBody>
          <a:bodyPr>
            <a:normAutofit/>
          </a:bodyPr>
          <a:lstStyle/>
          <a:p>
            <a:r>
              <a:rPr lang="en-US" u="sng" dirty="0"/>
              <a:t>Part 2: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Auditory attention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3681" y="3314302"/>
            <a:ext cx="1724157" cy="1905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4533" y="3314302"/>
            <a:ext cx="2545835" cy="19053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747" y="3314303"/>
            <a:ext cx="2634239" cy="190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39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52500" y="2969020"/>
            <a:ext cx="7277100" cy="1057782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69718"/>
            <a:ext cx="7886700" cy="841882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The cocktail party problem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2841803" y="812800"/>
            <a:ext cx="1095196" cy="610990"/>
          </a:xfrm>
          <a:prstGeom prst="wedgeRoundRectCallout">
            <a:avLst>
              <a:gd name="adj1" fmla="val -42857"/>
              <a:gd name="adj2" fmla="val 119078"/>
              <a:gd name="adj3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chemeClr val="tx1"/>
              </a:solidFill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4897705" y="355600"/>
            <a:ext cx="1095196" cy="609600"/>
          </a:xfrm>
          <a:prstGeom prst="wedgeRoundRectCallout">
            <a:avLst>
              <a:gd name="adj1" fmla="val 53391"/>
              <a:gd name="adj2" fmla="val 96923"/>
              <a:gd name="adj3" fmla="val 1666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chemeClr val="tx1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4350107" y="1078805"/>
            <a:ext cx="1095196" cy="622300"/>
          </a:xfrm>
          <a:prstGeom prst="wedgeRoundRectCallout">
            <a:avLst>
              <a:gd name="adj1" fmla="val -56772"/>
              <a:gd name="adj2" fmla="val 113539"/>
              <a:gd name="adj3" fmla="val 1666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chemeClr val="tx1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628650" y="355600"/>
            <a:ext cx="1095196" cy="723205"/>
          </a:xfrm>
          <a:prstGeom prst="wedgeRoundRectCallout">
            <a:avLst>
              <a:gd name="adj1" fmla="val 37156"/>
              <a:gd name="adj2" fmla="val 99693"/>
              <a:gd name="adj3" fmla="val 16667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73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9040" y="3129491"/>
            <a:ext cx="2039937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5103" y="3091541"/>
            <a:ext cx="2039937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0656" y="1958150"/>
            <a:ext cx="1917700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3988" y="3335306"/>
            <a:ext cx="1917700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9537" y="4737862"/>
            <a:ext cx="2039937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3931321" y="2654402"/>
            <a:ext cx="758253" cy="63868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>
            <a:off x="3931321" y="3784450"/>
            <a:ext cx="71939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V="1">
            <a:off x="3931321" y="4185793"/>
            <a:ext cx="759421" cy="98310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2279350" y="1154664"/>
            <a:ext cx="2168161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FFFFFF"/>
              </a:buClr>
              <a:buSzPct val="100000"/>
              <a:buFont typeface="Times New Roman" charset="0"/>
              <a:buNone/>
            </a:pPr>
            <a:r>
              <a:rPr lang="en-GB" altLang="en-US" sz="1800">
                <a:latin typeface="+mn-lt"/>
              </a:rPr>
              <a:t>Each source produces a signal</a:t>
            </a:r>
            <a:endParaRPr lang="en-GB" altLang="en-US" sz="1800" dirty="0">
              <a:latin typeface="+mn-lt"/>
            </a:endParaRP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4967765" y="2393552"/>
            <a:ext cx="18172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FFFFFF"/>
              </a:buClr>
              <a:buSzPct val="100000"/>
              <a:buFont typeface="Times New Roman" charset="0"/>
              <a:buNone/>
            </a:pPr>
            <a:r>
              <a:rPr lang="en-GB" altLang="en-US" sz="1800" dirty="0">
                <a:latin typeface="+mn-lt"/>
              </a:rPr>
              <a:t>The signals are jumbled together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7063231" y="2377166"/>
            <a:ext cx="2080769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FFFFFF"/>
              </a:buClr>
              <a:buSzPct val="100000"/>
              <a:buFont typeface="Times New Roman" charset="0"/>
              <a:buNone/>
            </a:pPr>
            <a:r>
              <a:rPr lang="en-GB" altLang="en-US" sz="1800" dirty="0">
                <a:latin typeface="+mn-lt"/>
              </a:rPr>
              <a:t>And we need to sort </a:t>
            </a:r>
            <a:r>
              <a:rPr lang="en-GB" altLang="en-US" sz="1800">
                <a:latin typeface="+mn-lt"/>
              </a:rPr>
              <a:t>this mess out</a:t>
            </a:r>
            <a:endParaRPr lang="en-GB" altLang="en-US" sz="1800" dirty="0">
              <a:latin typeface="+mn-lt"/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912966" y="2256061"/>
            <a:ext cx="731551" cy="498762"/>
          </a:xfrm>
          <a:prstGeom prst="wedgeRoundRectCallout">
            <a:avLst>
              <a:gd name="adj1" fmla="val -49801"/>
              <a:gd name="adj2" fmla="val 108893"/>
              <a:gd name="adj3" fmla="val 16667"/>
            </a:avLst>
          </a:prstGeom>
          <a:solidFill>
            <a:srgbClr val="EE5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chemeClr val="tx1"/>
              </a:solidFill>
            </a:endParaRPr>
          </a:p>
        </p:txBody>
      </p:sp>
      <p:sp>
        <p:nvSpPr>
          <p:cNvPr id="21" name="Line 8"/>
          <p:cNvSpPr>
            <a:spLocks noChangeShapeType="1"/>
          </p:cNvSpPr>
          <p:nvPr/>
        </p:nvSpPr>
        <p:spPr bwMode="auto">
          <a:xfrm>
            <a:off x="6785040" y="3772578"/>
            <a:ext cx="254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465798" y="1155182"/>
            <a:ext cx="1694411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FFFFFF"/>
              </a:buClr>
              <a:buSzPct val="100000"/>
              <a:buFont typeface="Times New Roman" charset="0"/>
              <a:buNone/>
            </a:pPr>
            <a:r>
              <a:rPr lang="en-GB" altLang="en-US" sz="1800" dirty="0">
                <a:latin typeface="+mn-lt"/>
              </a:rPr>
              <a:t>There are lots of “sources”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912965" y="3687031"/>
            <a:ext cx="731551" cy="498762"/>
          </a:xfrm>
          <a:prstGeom prst="wedgeRoundRectCallout">
            <a:avLst>
              <a:gd name="adj1" fmla="val -49801"/>
              <a:gd name="adj2" fmla="val 108893"/>
              <a:gd name="adj3" fmla="val 16667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chemeClr val="tx1"/>
              </a:solidFill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912965" y="5118001"/>
            <a:ext cx="731551" cy="498762"/>
          </a:xfrm>
          <a:prstGeom prst="wedgeRoundRectCallout">
            <a:avLst>
              <a:gd name="adj1" fmla="val -49801"/>
              <a:gd name="adj2" fmla="val 108893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chemeClr val="tx1"/>
              </a:solidFill>
            </a:endParaRPr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4864956" y="381111"/>
            <a:ext cx="3578288" cy="570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FFFFFF"/>
              </a:buClr>
              <a:buSzPct val="100000"/>
              <a:buFont typeface="Times New Roman" charset="0"/>
              <a:buNone/>
            </a:pPr>
            <a:r>
              <a:rPr lang="en-GB" altLang="en-US" sz="2800">
                <a:latin typeface="+mn-lt"/>
              </a:rPr>
              <a:t>Schematic illustration</a:t>
            </a:r>
            <a:endParaRPr lang="en-GB" alt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7366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ular Callout 19"/>
          <p:cNvSpPr/>
          <p:nvPr/>
        </p:nvSpPr>
        <p:spPr>
          <a:xfrm>
            <a:off x="5915557" y="2152191"/>
            <a:ext cx="731551" cy="498762"/>
          </a:xfrm>
          <a:prstGeom prst="wedgeRoundRectCallout">
            <a:avLst>
              <a:gd name="adj1" fmla="val -49801"/>
              <a:gd name="adj2" fmla="val 108893"/>
              <a:gd name="adj3" fmla="val 16667"/>
            </a:avLst>
          </a:prstGeom>
          <a:solidFill>
            <a:srgbClr val="EE5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chemeClr val="tx1"/>
              </a:solidFill>
            </a:endParaRP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5248212" y="3999677"/>
            <a:ext cx="3578288" cy="226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FFFFFF"/>
              </a:buClr>
              <a:buSzPct val="100000"/>
              <a:buFont typeface="Times New Roman" charset="0"/>
              <a:buNone/>
            </a:pPr>
            <a:r>
              <a:rPr lang="en-GB" altLang="en-US" sz="2800" dirty="0">
                <a:latin typeface="+mn-lt"/>
              </a:rPr>
              <a:t>An </a:t>
            </a:r>
            <a:r>
              <a:rPr lang="en-GB" altLang="en-US" sz="2800" u="sng" dirty="0">
                <a:latin typeface="+mn-lt"/>
              </a:rPr>
              <a:t>“attentional filter” </a:t>
            </a:r>
            <a:r>
              <a:rPr lang="en-GB" altLang="en-US" sz="2800" dirty="0">
                <a:latin typeface="+mn-lt"/>
              </a:rPr>
              <a:t>separates the sources and selects the target for processing</a:t>
            </a: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1999" y="2012778"/>
            <a:ext cx="1827213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1999" y="3574878"/>
            <a:ext cx="68897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1999" y="4432128"/>
            <a:ext cx="7143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8" name="Line 6"/>
          <p:cNvSpPr>
            <a:spLocks noChangeShapeType="1"/>
          </p:cNvSpPr>
          <p:nvPr/>
        </p:nvSpPr>
        <p:spPr bwMode="auto">
          <a:xfrm flipV="1">
            <a:off x="3301937" y="2870028"/>
            <a:ext cx="414337" cy="514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7"/>
          <p:cNvSpPr>
            <a:spLocks noChangeShapeType="1"/>
          </p:cNvSpPr>
          <p:nvPr/>
        </p:nvSpPr>
        <p:spPr bwMode="auto">
          <a:xfrm>
            <a:off x="3301937" y="3727278"/>
            <a:ext cx="500062" cy="460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8"/>
          <p:cNvSpPr>
            <a:spLocks noChangeShapeType="1"/>
          </p:cNvSpPr>
          <p:nvPr/>
        </p:nvSpPr>
        <p:spPr bwMode="auto">
          <a:xfrm>
            <a:off x="3301937" y="4013028"/>
            <a:ext cx="500062" cy="642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4912" y="3031953"/>
            <a:ext cx="16986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2" name="Rounded Rectangular Callout 31"/>
          <p:cNvSpPr/>
          <p:nvPr/>
        </p:nvSpPr>
        <p:spPr>
          <a:xfrm>
            <a:off x="774130" y="3500915"/>
            <a:ext cx="731551" cy="498762"/>
          </a:xfrm>
          <a:prstGeom prst="wedgeRoundRectCallout">
            <a:avLst>
              <a:gd name="adj1" fmla="val -49801"/>
              <a:gd name="adj2" fmla="val 108893"/>
              <a:gd name="adj3" fmla="val 16667"/>
            </a:avLst>
          </a:prstGeom>
          <a:solidFill>
            <a:srgbClr val="EE5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chemeClr val="tx1"/>
              </a:solidFill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868811" y="3099928"/>
            <a:ext cx="731551" cy="498762"/>
          </a:xfrm>
          <a:prstGeom prst="wedgeRoundRectCallout">
            <a:avLst>
              <a:gd name="adj1" fmla="val -49801"/>
              <a:gd name="adj2" fmla="val 108893"/>
              <a:gd name="adj3" fmla="val 16667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chemeClr val="tx1"/>
              </a:solidFill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1239097" y="2799021"/>
            <a:ext cx="731551" cy="498762"/>
          </a:xfrm>
          <a:prstGeom prst="wedgeRoundRectCallout">
            <a:avLst>
              <a:gd name="adj1" fmla="val -49801"/>
              <a:gd name="adj2" fmla="val 108893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chemeClr val="tx1"/>
              </a:solidFill>
            </a:endParaRPr>
          </a:p>
        </p:txBody>
      </p:sp>
      <p:sp>
        <p:nvSpPr>
          <p:cNvPr id="46" name="Text Box 13"/>
          <p:cNvSpPr txBox="1">
            <a:spLocks noChangeArrowheads="1"/>
          </p:cNvSpPr>
          <p:nvPr/>
        </p:nvSpPr>
        <p:spPr bwMode="auto">
          <a:xfrm>
            <a:off x="868811" y="985799"/>
            <a:ext cx="3578288" cy="570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FFFFFF"/>
              </a:buClr>
              <a:buSzPct val="100000"/>
              <a:buFont typeface="Times New Roman" charset="0"/>
              <a:buNone/>
            </a:pPr>
            <a:r>
              <a:rPr lang="en-GB" altLang="en-US" sz="2800">
                <a:latin typeface="+mn-lt"/>
              </a:rPr>
              <a:t>Theoretical idea?</a:t>
            </a:r>
            <a:endParaRPr lang="en-GB" alt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6240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of the lecture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>
          <a:xfrm>
            <a:off x="3599456" y="2190437"/>
            <a:ext cx="4915893" cy="398652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Some definitions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Auditory attention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Visual attention</a:t>
            </a:r>
          </a:p>
          <a:p>
            <a:pPr marL="514350" indent="-514350">
              <a:buFont typeface="+mj-lt"/>
              <a:buAutoNum type="arabicPeriod"/>
            </a:pPr>
            <a:r>
              <a:rPr lang="is-IS" dirty="0"/>
              <a:t>… and </a:t>
            </a:r>
            <a:r>
              <a:rPr lang="en-US" dirty="0"/>
              <a:t>visual search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6258" y="5036289"/>
            <a:ext cx="2187889" cy="16409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909" y="2765523"/>
            <a:ext cx="1484833" cy="16409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361" y="4643838"/>
            <a:ext cx="1682439" cy="1482325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>
          <a:xfrm flipH="1">
            <a:off x="2681293" y="2962637"/>
            <a:ext cx="858411" cy="4409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2867800" y="3522299"/>
            <a:ext cx="671905" cy="8841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041900" y="4283995"/>
            <a:ext cx="12702" cy="6436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 descr="C:\Users\tbeesley\Desktop\220px-William_James_b1842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000" y="1443113"/>
            <a:ext cx="886294" cy="114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Straight Arrow Connector 48"/>
          <p:cNvCxnSpPr/>
          <p:nvPr/>
        </p:nvCxnSpPr>
        <p:spPr>
          <a:xfrm flipH="1" flipV="1">
            <a:off x="2867800" y="2016968"/>
            <a:ext cx="545150" cy="2541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561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ual Stream Cocktail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95800" y="2641801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99150" y="4060436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Female voice:  </a:t>
            </a:r>
            <a:r>
              <a:rPr lang="en-US" sz="2400" dirty="0">
                <a:solidFill>
                  <a:schemeClr val="accent2"/>
                </a:solidFill>
              </a:rPr>
              <a:t>illustrious</a:t>
            </a:r>
            <a:r>
              <a:rPr lang="en-US" sz="2400" dirty="0"/>
              <a:t> or </a:t>
            </a:r>
            <a:r>
              <a:rPr lang="en-US" sz="2400" dirty="0">
                <a:solidFill>
                  <a:schemeClr val="accent2"/>
                </a:solidFill>
              </a:rPr>
              <a:t>illumination</a:t>
            </a:r>
            <a:r>
              <a:rPr lang="en-US" sz="2400" dirty="0"/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4248150" y="2401061"/>
            <a:ext cx="1096264" cy="10656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3050" y="1703998"/>
            <a:ext cx="2294909" cy="2275942"/>
          </a:xfrm>
          <a:prstGeom prst="rect">
            <a:avLst/>
          </a:prstGeom>
        </p:spPr>
      </p:pic>
      <p:sp>
        <p:nvSpPr>
          <p:cNvPr id="18" name="Rounded Rectangular Callout 17"/>
          <p:cNvSpPr/>
          <p:nvPr/>
        </p:nvSpPr>
        <p:spPr>
          <a:xfrm>
            <a:off x="6419850" y="1004511"/>
            <a:ext cx="1371600" cy="858870"/>
          </a:xfrm>
          <a:prstGeom prst="wedgeRoundRectCallout">
            <a:avLst>
              <a:gd name="adj1" fmla="val -49801"/>
              <a:gd name="adj2" fmla="val 108893"/>
              <a:gd name="adj3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chemeClr val="tx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66858" y="2210561"/>
            <a:ext cx="1294142" cy="1427184"/>
          </a:xfrm>
          <a:prstGeom prst="rect">
            <a:avLst/>
          </a:prstGeom>
        </p:spPr>
      </p:pic>
      <p:sp>
        <p:nvSpPr>
          <p:cNvPr id="19" name="Rounded Rectangular Callout 18"/>
          <p:cNvSpPr/>
          <p:nvPr/>
        </p:nvSpPr>
        <p:spPr>
          <a:xfrm>
            <a:off x="1842329" y="1371869"/>
            <a:ext cx="1371600" cy="795883"/>
          </a:xfrm>
          <a:prstGeom prst="wedgeRoundRectCallout">
            <a:avLst>
              <a:gd name="adj1" fmla="val 38162"/>
              <a:gd name="adj2" fmla="val 102510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21032" y="3830650"/>
            <a:ext cx="2975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Male voice: </a:t>
            </a:r>
          </a:p>
          <a:p>
            <a:r>
              <a:rPr lang="en-US" sz="2400" dirty="0" err="1">
                <a:solidFill>
                  <a:schemeClr val="accent5"/>
                </a:solidFill>
              </a:rPr>
              <a:t>Blackheath</a:t>
            </a:r>
            <a:r>
              <a:rPr lang="en-US" sz="2400" dirty="0">
                <a:solidFill>
                  <a:schemeClr val="accent5"/>
                </a:solidFill>
              </a:rPr>
              <a:t> </a:t>
            </a:r>
            <a:r>
              <a:rPr lang="en-US" sz="2400" dirty="0"/>
              <a:t>or </a:t>
            </a:r>
            <a:r>
              <a:rPr lang="en-US" sz="2400" dirty="0">
                <a:solidFill>
                  <a:schemeClr val="accent5"/>
                </a:solidFill>
              </a:rPr>
              <a:t>Blackburn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887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shadowing task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948054" y="2713858"/>
            <a:ext cx="27638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FFFFFF"/>
              </a:buClr>
              <a:buSzPct val="100000"/>
              <a:buFont typeface="Times New Roman" charset="0"/>
              <a:buNone/>
            </a:pPr>
            <a:r>
              <a:rPr lang="en-GB" altLang="en-US" sz="1800" dirty="0">
                <a:latin typeface="+mn-lt"/>
              </a:rPr>
              <a:t>LEFT EAR: </a:t>
            </a:r>
            <a:r>
              <a:rPr lang="en-GB" altLang="en-US" sz="1800" dirty="0">
                <a:solidFill>
                  <a:schemeClr val="accent1"/>
                </a:solidFill>
                <a:latin typeface="+mn-lt"/>
              </a:rPr>
              <a:t>Why does Ross, the largest of the friends, simply not eat the others?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948054" y="1519939"/>
            <a:ext cx="27876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FFFFFF"/>
              </a:buClr>
              <a:buSzPct val="100000"/>
              <a:buFont typeface="Times New Roman" charset="0"/>
              <a:buNone/>
            </a:pPr>
            <a:r>
              <a:rPr lang="en-GB" altLang="en-US" sz="1800" dirty="0">
                <a:latin typeface="+mn-lt"/>
              </a:rPr>
              <a:t>RIGHT EAR: </a:t>
            </a:r>
            <a:r>
              <a:rPr lang="en-GB" altLang="en-US" sz="1800" dirty="0">
                <a:solidFill>
                  <a:schemeClr val="accent2"/>
                </a:solidFill>
                <a:latin typeface="+mn-lt"/>
              </a:rPr>
              <a:t>Someone must have laid false accusations against Josef K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65495" y="2556903"/>
            <a:ext cx="2454914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FFFFFF"/>
              </a:buClr>
              <a:buSzPct val="100000"/>
              <a:buFont typeface="Times New Roman" charset="0"/>
              <a:buNone/>
            </a:pPr>
            <a:r>
              <a:rPr lang="en-GB" altLang="en-US" sz="1800" dirty="0">
                <a:solidFill>
                  <a:schemeClr val="accent2"/>
                </a:solidFill>
                <a:latin typeface="+mn-lt"/>
              </a:rPr>
              <a:t>“Someone must have laid false accusations against Josef K”</a:t>
            </a:r>
          </a:p>
        </p:txBody>
      </p:sp>
      <p:cxnSp>
        <p:nvCxnSpPr>
          <p:cNvPr id="8" name="Straight Arrow Connector 20"/>
          <p:cNvCxnSpPr>
            <a:cxnSpLocks noChangeShapeType="1"/>
          </p:cNvCxnSpPr>
          <p:nvPr/>
        </p:nvCxnSpPr>
        <p:spPr bwMode="auto">
          <a:xfrm flipH="1">
            <a:off x="3009900" y="3150744"/>
            <a:ext cx="862961" cy="1653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1" name="TextBox 10"/>
          <p:cNvSpPr txBox="1"/>
          <p:nvPr/>
        </p:nvSpPr>
        <p:spPr>
          <a:xfrm>
            <a:off x="1065847" y="4586405"/>
            <a:ext cx="77606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Early results (Cherry 1953, Moray 1959):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We</a:t>
            </a:r>
            <a:r>
              <a:rPr lang="uk-UA" dirty="0"/>
              <a:t>’</a:t>
            </a:r>
            <a:r>
              <a:rPr lang="en-US" dirty="0"/>
              <a:t>re good at shadowing the target source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Very little is processed from the other source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Suggests</a:t>
            </a:r>
            <a:r>
              <a:rPr lang="is-IS" dirty="0"/>
              <a:t>…</a:t>
            </a: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145" y="1849260"/>
            <a:ext cx="2294909" cy="2275942"/>
          </a:xfrm>
          <a:prstGeom prst="rect">
            <a:avLst/>
          </a:prstGeom>
        </p:spPr>
      </p:pic>
      <p:cxnSp>
        <p:nvCxnSpPr>
          <p:cNvPr id="4" name="Straight Arrow Connector 24"/>
          <p:cNvCxnSpPr>
            <a:cxnSpLocks noChangeShapeType="1"/>
          </p:cNvCxnSpPr>
          <p:nvPr/>
        </p:nvCxnSpPr>
        <p:spPr bwMode="auto">
          <a:xfrm flipH="1">
            <a:off x="4824413" y="2491647"/>
            <a:ext cx="317499" cy="138396"/>
          </a:xfrm>
          <a:prstGeom prst="straightConnector1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 type="arrow" w="med" len="med"/>
          </a:ln>
        </p:spPr>
      </p:cxnSp>
      <p:cxnSp>
        <p:nvCxnSpPr>
          <p:cNvPr id="10" name="Straight Connector 30"/>
          <p:cNvCxnSpPr>
            <a:cxnSpLocks noChangeShapeType="1"/>
          </p:cNvCxnSpPr>
          <p:nvPr/>
        </p:nvCxnSpPr>
        <p:spPr bwMode="auto">
          <a:xfrm flipV="1">
            <a:off x="5154612" y="2192923"/>
            <a:ext cx="793442" cy="286024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21" name="Straight Arrow Connector 20"/>
          <p:cNvCxnSpPr>
            <a:cxnSpLocks noChangeShapeType="1"/>
          </p:cNvCxnSpPr>
          <p:nvPr/>
        </p:nvCxnSpPr>
        <p:spPr bwMode="auto">
          <a:xfrm flipH="1" flipV="1">
            <a:off x="4962679" y="2896745"/>
            <a:ext cx="985375" cy="270534"/>
          </a:xfrm>
          <a:prstGeom prst="straightConnector1">
            <a:avLst/>
          </a:prstGeom>
          <a:noFill/>
          <a:ln w="9525">
            <a:solidFill>
              <a:schemeClr val="accent1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1913395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Early selection (Broadbent 1954)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0" y="2813050"/>
            <a:ext cx="5822950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977900" y="5456238"/>
            <a:ext cx="34512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AU" altLang="en-US" sz="1800" dirty="0">
                <a:latin typeface="+mn-lt"/>
              </a:rPr>
              <a:t>“Pre-attentive” low-level analysis picks up some of the basic properties of the different signals</a:t>
            </a:r>
          </a:p>
        </p:txBody>
      </p:sp>
      <p:cxnSp>
        <p:nvCxnSpPr>
          <p:cNvPr id="6" name="Straight Arrow Connector 11"/>
          <p:cNvCxnSpPr>
            <a:cxnSpLocks noChangeShapeType="1"/>
          </p:cNvCxnSpPr>
          <p:nvPr/>
        </p:nvCxnSpPr>
        <p:spPr bwMode="auto">
          <a:xfrm rot="5400000" flipH="1" flipV="1">
            <a:off x="3393281" y="4964907"/>
            <a:ext cx="500063" cy="2857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4" name="Rounded Rectangular Callout 13"/>
          <p:cNvSpPr/>
          <p:nvPr/>
        </p:nvSpPr>
        <p:spPr>
          <a:xfrm>
            <a:off x="367730" y="3691415"/>
            <a:ext cx="731551" cy="498762"/>
          </a:xfrm>
          <a:prstGeom prst="wedgeRoundRectCallout">
            <a:avLst>
              <a:gd name="adj1" fmla="val -49801"/>
              <a:gd name="adj2" fmla="val 108893"/>
              <a:gd name="adj3" fmla="val 16667"/>
            </a:avLst>
          </a:prstGeom>
          <a:solidFill>
            <a:srgbClr val="EE5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chemeClr val="tx1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462411" y="3290428"/>
            <a:ext cx="731551" cy="498762"/>
          </a:xfrm>
          <a:prstGeom prst="wedgeRoundRectCallout">
            <a:avLst>
              <a:gd name="adj1" fmla="val -49801"/>
              <a:gd name="adj2" fmla="val 108893"/>
              <a:gd name="adj3" fmla="val 16667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chemeClr val="tx1"/>
              </a:solidFill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832697" y="2989521"/>
            <a:ext cx="731551" cy="498762"/>
          </a:xfrm>
          <a:prstGeom prst="wedgeRoundRectCallout">
            <a:avLst>
              <a:gd name="adj1" fmla="val -49801"/>
              <a:gd name="adj2" fmla="val 108893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38700" y="2593974"/>
            <a:ext cx="3943350" cy="2386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311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Early selection (Broadbent 1954)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0" y="2813050"/>
            <a:ext cx="5822950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7" name="Straight Arrow Connector 15"/>
          <p:cNvCxnSpPr>
            <a:cxnSpLocks noChangeShapeType="1"/>
          </p:cNvCxnSpPr>
          <p:nvPr/>
        </p:nvCxnSpPr>
        <p:spPr bwMode="auto">
          <a:xfrm rot="5400000">
            <a:off x="4964907" y="2678906"/>
            <a:ext cx="571500" cy="3571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8" name="TextBox 19"/>
          <p:cNvSpPr txBox="1">
            <a:spLocks noChangeArrowheads="1"/>
          </p:cNvSpPr>
          <p:nvPr/>
        </p:nvSpPr>
        <p:spPr bwMode="auto">
          <a:xfrm>
            <a:off x="5214938" y="5413375"/>
            <a:ext cx="3276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AU" altLang="en-US" sz="1800" dirty="0">
                <a:latin typeface="+mn-lt"/>
              </a:rPr>
              <a:t>Processing of the unattended signals stops, and we are aware only of the results of the pre-attentive analysis</a:t>
            </a:r>
          </a:p>
        </p:txBody>
      </p:sp>
      <p:cxnSp>
        <p:nvCxnSpPr>
          <p:cNvPr id="9" name="Straight Arrow Connector 21"/>
          <p:cNvCxnSpPr>
            <a:cxnSpLocks noChangeShapeType="1"/>
          </p:cNvCxnSpPr>
          <p:nvPr/>
        </p:nvCxnSpPr>
        <p:spPr bwMode="auto">
          <a:xfrm>
            <a:off x="5429250" y="2571750"/>
            <a:ext cx="1285875" cy="3571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0" name="Straight Arrow Connector 24"/>
          <p:cNvCxnSpPr>
            <a:cxnSpLocks noChangeShapeType="1"/>
          </p:cNvCxnSpPr>
          <p:nvPr/>
        </p:nvCxnSpPr>
        <p:spPr bwMode="auto">
          <a:xfrm rot="16200000" flipV="1">
            <a:off x="5500688" y="4500563"/>
            <a:ext cx="714375" cy="7143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1" name="Straight Arrow Connector 29"/>
          <p:cNvCxnSpPr>
            <a:cxnSpLocks noChangeShapeType="1"/>
          </p:cNvCxnSpPr>
          <p:nvPr/>
        </p:nvCxnSpPr>
        <p:spPr bwMode="auto">
          <a:xfrm rot="16200000" flipV="1">
            <a:off x="5179219" y="4179094"/>
            <a:ext cx="1285875" cy="7858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2" name="Straight Arrow Connector 31"/>
          <p:cNvCxnSpPr>
            <a:cxnSpLocks noChangeShapeType="1"/>
          </p:cNvCxnSpPr>
          <p:nvPr/>
        </p:nvCxnSpPr>
        <p:spPr bwMode="auto">
          <a:xfrm rot="5400000" flipH="1" flipV="1">
            <a:off x="6179344" y="4464844"/>
            <a:ext cx="785813" cy="7143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3" name="TextBox 18"/>
          <p:cNvSpPr txBox="1">
            <a:spLocks noChangeArrowheads="1"/>
          </p:cNvSpPr>
          <p:nvPr/>
        </p:nvSpPr>
        <p:spPr bwMode="auto">
          <a:xfrm>
            <a:off x="3401569" y="1774032"/>
            <a:ext cx="50899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AU" altLang="en-US" sz="1800" dirty="0">
                <a:latin typeface="+mn-lt"/>
              </a:rPr>
              <a:t>Attention selects a </a:t>
            </a:r>
            <a:r>
              <a:rPr lang="en-AU" altLang="en-US" sz="1800" u="sng" dirty="0">
                <a:latin typeface="+mn-lt"/>
              </a:rPr>
              <a:t>target</a:t>
            </a:r>
            <a:r>
              <a:rPr lang="en-AU" altLang="en-US" sz="1800" dirty="0">
                <a:latin typeface="+mn-lt"/>
              </a:rPr>
              <a:t> for further processing: we become fully conscious of </a:t>
            </a:r>
            <a:r>
              <a:rPr lang="en-AU" altLang="en-US" sz="1800" u="sng" dirty="0">
                <a:latin typeface="+mn-lt"/>
              </a:rPr>
              <a:t>that</a:t>
            </a:r>
            <a:r>
              <a:rPr lang="en-AU" altLang="en-US" sz="1800" dirty="0">
                <a:latin typeface="+mn-lt"/>
              </a:rPr>
              <a:t> signal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367730" y="3691415"/>
            <a:ext cx="731551" cy="498762"/>
          </a:xfrm>
          <a:prstGeom prst="wedgeRoundRectCallout">
            <a:avLst>
              <a:gd name="adj1" fmla="val -49801"/>
              <a:gd name="adj2" fmla="val 108893"/>
              <a:gd name="adj3" fmla="val 16667"/>
            </a:avLst>
          </a:prstGeom>
          <a:solidFill>
            <a:srgbClr val="EE5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chemeClr val="tx1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462411" y="3290428"/>
            <a:ext cx="731551" cy="498762"/>
          </a:xfrm>
          <a:prstGeom prst="wedgeRoundRectCallout">
            <a:avLst>
              <a:gd name="adj1" fmla="val -49801"/>
              <a:gd name="adj2" fmla="val 108893"/>
              <a:gd name="adj3" fmla="val 16667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chemeClr val="tx1"/>
              </a:solidFill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832697" y="2989521"/>
            <a:ext cx="731551" cy="498762"/>
          </a:xfrm>
          <a:prstGeom prst="wedgeRoundRectCallout">
            <a:avLst>
              <a:gd name="adj1" fmla="val -49801"/>
              <a:gd name="adj2" fmla="val 108893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chemeClr val="tx1"/>
              </a:solidFill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7786893" y="2925830"/>
            <a:ext cx="731551" cy="498762"/>
          </a:xfrm>
          <a:prstGeom prst="wedgeRoundRectCallout">
            <a:avLst>
              <a:gd name="adj1" fmla="val -49801"/>
              <a:gd name="adj2" fmla="val 108893"/>
              <a:gd name="adj3" fmla="val 16667"/>
            </a:avLst>
          </a:prstGeom>
          <a:solidFill>
            <a:srgbClr val="EE5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0500" y="2529432"/>
            <a:ext cx="4416425" cy="238601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808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1448661"/>
            <a:ext cx="7886700" cy="841882"/>
          </a:xfrm>
        </p:spPr>
        <p:txBody>
          <a:bodyPr/>
          <a:lstStyle/>
          <a:p>
            <a:r>
              <a:rPr lang="en-AU" dirty="0"/>
              <a:t>Problems </a:t>
            </a:r>
            <a:r>
              <a:rPr lang="en-AU"/>
              <a:t>with Broadbent’s filter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0" y="2813050"/>
            <a:ext cx="5822950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" name="Rounded Rectangular Callout 13"/>
          <p:cNvSpPr/>
          <p:nvPr/>
        </p:nvSpPr>
        <p:spPr>
          <a:xfrm>
            <a:off x="367730" y="3691415"/>
            <a:ext cx="731551" cy="498762"/>
          </a:xfrm>
          <a:prstGeom prst="wedgeRoundRectCallout">
            <a:avLst>
              <a:gd name="adj1" fmla="val -49801"/>
              <a:gd name="adj2" fmla="val 108893"/>
              <a:gd name="adj3" fmla="val 16667"/>
            </a:avLst>
          </a:prstGeom>
          <a:solidFill>
            <a:srgbClr val="EE5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chemeClr val="tx1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462411" y="3290428"/>
            <a:ext cx="731551" cy="498762"/>
          </a:xfrm>
          <a:prstGeom prst="wedgeRoundRectCallout">
            <a:avLst>
              <a:gd name="adj1" fmla="val -49801"/>
              <a:gd name="adj2" fmla="val 108893"/>
              <a:gd name="adj3" fmla="val 16667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chemeClr val="tx1"/>
              </a:solidFill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832697" y="2989521"/>
            <a:ext cx="731551" cy="498762"/>
          </a:xfrm>
          <a:prstGeom prst="wedgeRoundRectCallout">
            <a:avLst>
              <a:gd name="adj1" fmla="val -49801"/>
              <a:gd name="adj2" fmla="val 108893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chemeClr val="tx1"/>
              </a:solidFill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7786893" y="2925830"/>
            <a:ext cx="731551" cy="498762"/>
          </a:xfrm>
          <a:prstGeom prst="wedgeRoundRectCallout">
            <a:avLst>
              <a:gd name="adj1" fmla="val -49801"/>
              <a:gd name="adj2" fmla="val 108893"/>
              <a:gd name="adj3" fmla="val 16667"/>
            </a:avLst>
          </a:prstGeom>
          <a:solidFill>
            <a:srgbClr val="EE5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7315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Semantic* content drives attention?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61398" y="2898331"/>
            <a:ext cx="28575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FFFFFF"/>
              </a:buClr>
              <a:buSzPct val="100000"/>
              <a:buFont typeface="Times New Roman" charset="0"/>
              <a:buNone/>
            </a:pPr>
            <a:r>
              <a:rPr lang="en-GB" altLang="en-US" sz="1800" dirty="0">
                <a:solidFill>
                  <a:schemeClr val="accent2"/>
                </a:solidFill>
                <a:latin typeface="+mn-lt"/>
              </a:rPr>
              <a:t>“Someone must have laid false </a:t>
            </a:r>
            <a:r>
              <a:rPr lang="en-GB" altLang="en-US" sz="1800" dirty="0">
                <a:solidFill>
                  <a:schemeClr val="accent1"/>
                </a:solidFill>
                <a:latin typeface="+mn-lt"/>
              </a:rPr>
              <a:t>accusations against Josef K”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05353" y="4767453"/>
            <a:ext cx="40129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err="1"/>
              <a:t>Gray</a:t>
            </a:r>
            <a:r>
              <a:rPr lang="en-AU" sz="2000" dirty="0"/>
              <a:t> &amp; Wedderburn (1960)</a:t>
            </a:r>
            <a:r>
              <a:rPr lang="is-IS" sz="2000" dirty="0"/>
              <a:t>… semantic content switched ears, and people smoothly track it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6151563" y="2822530"/>
            <a:ext cx="2636837" cy="1554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FFFFFF"/>
              </a:buClr>
              <a:buSzPct val="100000"/>
              <a:buFont typeface="Times New Roman" charset="0"/>
              <a:buNone/>
            </a:pPr>
            <a:r>
              <a:rPr lang="en-GB" altLang="en-US" sz="1800" dirty="0">
                <a:latin typeface="+mn-lt"/>
              </a:rPr>
              <a:t>LEFT EAR: </a:t>
            </a:r>
            <a:r>
              <a:rPr lang="en-GB" altLang="en-US" sz="1800" dirty="0">
                <a:solidFill>
                  <a:schemeClr val="accent1"/>
                </a:solidFill>
                <a:latin typeface="+mn-lt"/>
              </a:rPr>
              <a:t>Why does Ross, the largest of the friends, simply </a:t>
            </a:r>
            <a:r>
              <a:rPr lang="en-GB" altLang="en-US" sz="1800" u="sng" dirty="0">
                <a:solidFill>
                  <a:schemeClr val="accent1"/>
                </a:solidFill>
                <a:latin typeface="+mn-lt"/>
              </a:rPr>
              <a:t>accusations against Josef K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062663" y="1430546"/>
            <a:ext cx="21907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FFFFFF"/>
              </a:buClr>
              <a:buSzPct val="100000"/>
              <a:buFont typeface="Times New Roman" charset="0"/>
              <a:buNone/>
            </a:pPr>
            <a:r>
              <a:rPr lang="en-GB" altLang="en-US" sz="1800" dirty="0">
                <a:latin typeface="+mn-lt"/>
              </a:rPr>
              <a:t>RIGHT EAR: </a:t>
            </a:r>
            <a:r>
              <a:rPr lang="en-GB" altLang="en-US" sz="1800" u="sng" dirty="0">
                <a:solidFill>
                  <a:schemeClr val="accent2"/>
                </a:solidFill>
                <a:latin typeface="+mn-lt"/>
              </a:rPr>
              <a:t>Someone must have laid false </a:t>
            </a:r>
            <a:r>
              <a:rPr lang="en-GB" altLang="en-US" sz="1800" dirty="0">
                <a:solidFill>
                  <a:schemeClr val="accent2"/>
                </a:solidFill>
                <a:latin typeface="+mn-lt"/>
              </a:rPr>
              <a:t>not eat the others? </a:t>
            </a:r>
          </a:p>
        </p:txBody>
      </p:sp>
      <p:cxnSp>
        <p:nvCxnSpPr>
          <p:cNvPr id="14" name="Straight Arrow Connector 20"/>
          <p:cNvCxnSpPr>
            <a:cxnSpLocks noChangeShapeType="1"/>
          </p:cNvCxnSpPr>
          <p:nvPr/>
        </p:nvCxnSpPr>
        <p:spPr bwMode="auto">
          <a:xfrm flipH="1" flipV="1">
            <a:off x="3155311" y="3149156"/>
            <a:ext cx="71755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145" y="1849260"/>
            <a:ext cx="2294909" cy="2275942"/>
          </a:xfrm>
          <a:prstGeom prst="rect">
            <a:avLst/>
          </a:prstGeom>
        </p:spPr>
      </p:pic>
      <p:cxnSp>
        <p:nvCxnSpPr>
          <p:cNvPr id="16" name="Straight Arrow Connector 24"/>
          <p:cNvCxnSpPr>
            <a:cxnSpLocks noChangeShapeType="1"/>
          </p:cNvCxnSpPr>
          <p:nvPr/>
        </p:nvCxnSpPr>
        <p:spPr bwMode="auto">
          <a:xfrm flipH="1">
            <a:off x="4824413" y="2491647"/>
            <a:ext cx="317499" cy="138396"/>
          </a:xfrm>
          <a:prstGeom prst="straightConnector1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 type="arrow" w="med" len="med"/>
          </a:ln>
        </p:spPr>
      </p:cxnSp>
      <p:cxnSp>
        <p:nvCxnSpPr>
          <p:cNvPr id="17" name="Straight Connector 30"/>
          <p:cNvCxnSpPr>
            <a:cxnSpLocks noChangeShapeType="1"/>
          </p:cNvCxnSpPr>
          <p:nvPr/>
        </p:nvCxnSpPr>
        <p:spPr bwMode="auto">
          <a:xfrm flipV="1">
            <a:off x="5154612" y="2192923"/>
            <a:ext cx="793442" cy="286024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flipH="1" flipV="1">
            <a:off x="4962679" y="2896745"/>
            <a:ext cx="1099984" cy="419098"/>
          </a:xfrm>
          <a:prstGeom prst="straightConnector1">
            <a:avLst/>
          </a:prstGeom>
          <a:noFill/>
          <a:ln w="9525">
            <a:solidFill>
              <a:schemeClr val="accent1"/>
            </a:solidFill>
            <a:round/>
            <a:headEnd/>
            <a:tailEnd type="arrow" w="med" len="med"/>
          </a:ln>
        </p:spPr>
      </p:cxnSp>
      <p:sp>
        <p:nvSpPr>
          <p:cNvPr id="6" name="TextBox 5"/>
          <p:cNvSpPr txBox="1"/>
          <p:nvPr/>
        </p:nvSpPr>
        <p:spPr>
          <a:xfrm>
            <a:off x="586979" y="1185340"/>
            <a:ext cx="2432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(* semantics = meaning)</a:t>
            </a:r>
          </a:p>
        </p:txBody>
      </p:sp>
    </p:spTree>
    <p:extLst>
      <p:ext uri="{BB962C8B-B14F-4D97-AF65-F5344CB8AC3E}">
        <p14:creationId xmlns:p14="http://schemas.microsoft.com/office/powerpoint/2010/main" val="21421436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Semantic content of unattended source influences processing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24366" y="4543000"/>
            <a:ext cx="5435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Lewis (1970) presented synonyms in both ears. </a:t>
            </a:r>
            <a:r>
              <a:rPr lang="en-AU" b="1" u="sng" dirty="0"/>
              <a:t>Semantic interference </a:t>
            </a:r>
            <a:r>
              <a:rPr lang="en-AU" dirty="0"/>
              <a:t>occurs, with reaction time (RT) slower when the synonym is presented. </a:t>
            </a:r>
            <a:endParaRPr lang="is-IS" dirty="0"/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6212528" y="2827677"/>
            <a:ext cx="2497137" cy="1379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FFFFFF"/>
              </a:buClr>
              <a:buSzPct val="100000"/>
            </a:pPr>
            <a:r>
              <a:rPr lang="en-GB" altLang="en-US" sz="1800" dirty="0">
                <a:latin typeface="+mn-lt"/>
              </a:rPr>
              <a:t>LEFT EAR: </a:t>
            </a:r>
            <a:r>
              <a:rPr lang="en-AU" altLang="en-US" sz="1800" dirty="0">
                <a:solidFill>
                  <a:schemeClr val="accent1"/>
                </a:solidFill>
                <a:latin typeface="+mn-lt"/>
              </a:rPr>
              <a:t>green, dispense, </a:t>
            </a:r>
            <a:r>
              <a:rPr lang="en-AU" altLang="en-US" sz="1800" b="1" u="sng" dirty="0">
                <a:solidFill>
                  <a:schemeClr val="accent1"/>
                </a:solidFill>
                <a:latin typeface="+mn-lt"/>
              </a:rPr>
              <a:t>missing</a:t>
            </a:r>
            <a:r>
              <a:rPr lang="en-AU" altLang="en-US" sz="1800" dirty="0">
                <a:solidFill>
                  <a:schemeClr val="accent1"/>
                </a:solidFill>
                <a:latin typeface="+mn-lt"/>
              </a:rPr>
              <a:t>, quick waiter, </a:t>
            </a:r>
            <a:endParaRPr lang="en-GB" altLang="en-US" sz="1800" u="sng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6110288" y="1709727"/>
            <a:ext cx="2754312" cy="1212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FFFFFF"/>
              </a:buClr>
              <a:buSzPct val="100000"/>
            </a:pPr>
            <a:r>
              <a:rPr lang="en-GB" altLang="en-US" sz="1800" dirty="0">
                <a:latin typeface="+mn-lt"/>
              </a:rPr>
              <a:t>RIGHT EAR: </a:t>
            </a:r>
            <a:r>
              <a:rPr lang="en-AU" altLang="en-US" sz="1800" dirty="0">
                <a:solidFill>
                  <a:schemeClr val="accent2"/>
                </a:solidFill>
                <a:latin typeface="+mn-lt"/>
              </a:rPr>
              <a:t>robot, cockroach,  </a:t>
            </a:r>
            <a:r>
              <a:rPr lang="en-AU" altLang="en-US" sz="1800" b="1" u="sng" dirty="0">
                <a:solidFill>
                  <a:schemeClr val="accent2"/>
                </a:solidFill>
                <a:latin typeface="+mn-lt"/>
              </a:rPr>
              <a:t>lost</a:t>
            </a:r>
            <a:r>
              <a:rPr lang="en-AU" altLang="en-US" sz="1800" dirty="0">
                <a:solidFill>
                  <a:schemeClr val="accent2"/>
                </a:solidFill>
                <a:latin typeface="+mn-lt"/>
              </a:rPr>
              <a:t>, yellow, terminus</a:t>
            </a:r>
            <a:endParaRPr lang="en-GB" altLang="en-US" sz="18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28650" y="2859438"/>
            <a:ext cx="241681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FFFFFF"/>
              </a:buClr>
              <a:buSzPct val="100000"/>
              <a:buFont typeface="Times New Roman" charset="0"/>
              <a:buNone/>
            </a:pPr>
            <a:r>
              <a:rPr lang="en-GB" altLang="en-US" sz="1800" dirty="0">
                <a:solidFill>
                  <a:schemeClr val="accent2"/>
                </a:solidFill>
                <a:latin typeface="+mn-lt"/>
              </a:rPr>
              <a:t>“robot, cockroach,  </a:t>
            </a:r>
            <a:r>
              <a:rPr lang="en-GB" altLang="en-US" sz="1800" b="1" u="sng" dirty="0">
                <a:solidFill>
                  <a:schemeClr val="accent2"/>
                </a:solidFill>
                <a:latin typeface="+mn-lt"/>
              </a:rPr>
              <a:t>um... lost</a:t>
            </a:r>
            <a:r>
              <a:rPr lang="en-GB" altLang="en-US" sz="1800" dirty="0">
                <a:solidFill>
                  <a:schemeClr val="accent2"/>
                </a:solidFill>
                <a:latin typeface="+mn-lt"/>
              </a:rPr>
              <a:t> yellow, terminus”</a:t>
            </a:r>
          </a:p>
        </p:txBody>
      </p:sp>
      <p:cxnSp>
        <p:nvCxnSpPr>
          <p:cNvPr id="12" name="Straight Arrow Connector 20"/>
          <p:cNvCxnSpPr>
            <a:cxnSpLocks noChangeShapeType="1"/>
          </p:cNvCxnSpPr>
          <p:nvPr/>
        </p:nvCxnSpPr>
        <p:spPr bwMode="auto">
          <a:xfrm flipH="1" flipV="1">
            <a:off x="3155311" y="3149156"/>
            <a:ext cx="71755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145" y="1849260"/>
            <a:ext cx="2294909" cy="2275942"/>
          </a:xfrm>
          <a:prstGeom prst="rect">
            <a:avLst/>
          </a:prstGeom>
        </p:spPr>
      </p:pic>
      <p:cxnSp>
        <p:nvCxnSpPr>
          <p:cNvPr id="22" name="Straight Arrow Connector 24"/>
          <p:cNvCxnSpPr>
            <a:cxnSpLocks noChangeShapeType="1"/>
          </p:cNvCxnSpPr>
          <p:nvPr/>
        </p:nvCxnSpPr>
        <p:spPr bwMode="auto">
          <a:xfrm flipH="1">
            <a:off x="4824413" y="2491647"/>
            <a:ext cx="317499" cy="138396"/>
          </a:xfrm>
          <a:prstGeom prst="straightConnector1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 type="arrow" w="med" len="med"/>
          </a:ln>
        </p:spPr>
      </p:cxnSp>
      <p:cxnSp>
        <p:nvCxnSpPr>
          <p:cNvPr id="23" name="Straight Connector 30"/>
          <p:cNvCxnSpPr>
            <a:cxnSpLocks noChangeShapeType="1"/>
          </p:cNvCxnSpPr>
          <p:nvPr/>
        </p:nvCxnSpPr>
        <p:spPr bwMode="auto">
          <a:xfrm flipV="1">
            <a:off x="5154612" y="2192923"/>
            <a:ext cx="793442" cy="286024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24" name="Straight Arrow Connector 23"/>
          <p:cNvCxnSpPr>
            <a:cxnSpLocks noChangeShapeType="1"/>
          </p:cNvCxnSpPr>
          <p:nvPr/>
        </p:nvCxnSpPr>
        <p:spPr bwMode="auto">
          <a:xfrm flipH="1" flipV="1">
            <a:off x="4962679" y="2896745"/>
            <a:ext cx="1147609" cy="304164"/>
          </a:xfrm>
          <a:prstGeom prst="straightConnector1">
            <a:avLst/>
          </a:prstGeom>
          <a:noFill/>
          <a:ln w="9525">
            <a:solidFill>
              <a:schemeClr val="accent1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18307045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5100" y="1965324"/>
            <a:ext cx="6032500" cy="4524375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3586361" y="1574800"/>
            <a:ext cx="1468240" cy="1231900"/>
          </a:xfrm>
          <a:prstGeom prst="wedgeRoundRectCallout">
            <a:avLst>
              <a:gd name="adj1" fmla="val -61594"/>
              <a:gd name="adj2" fmla="val 83281"/>
              <a:gd name="adj3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chemeClr val="tx1"/>
              </a:solidFill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6043702" y="3419887"/>
            <a:ext cx="1284198" cy="1190624"/>
          </a:xfrm>
          <a:prstGeom prst="wedgeRoundRectCallout">
            <a:avLst>
              <a:gd name="adj1" fmla="val -44108"/>
              <a:gd name="adj2" fmla="val -80594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71902" y="1831677"/>
            <a:ext cx="1282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blah blah blah blah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157894" y="3481171"/>
            <a:ext cx="1905856" cy="1129340"/>
          </a:xfrm>
          <a:prstGeom prst="cloudCallout">
            <a:avLst>
              <a:gd name="adj1" fmla="val 52467"/>
              <a:gd name="adj2" fmla="val -6345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tx1"/>
                </a:solidFill>
              </a:rPr>
              <a:t>hey that’s my name!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84901" y="3553534"/>
            <a:ext cx="1282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blah blah </a:t>
            </a:r>
            <a:r>
              <a:rPr lang="en-US" b="1" dirty="0"/>
              <a:t>MARIA</a:t>
            </a:r>
            <a:r>
              <a:rPr lang="en-US" dirty="0"/>
              <a:t> blah blah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65127"/>
            <a:ext cx="7886700" cy="8418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And some words “pop out” at you even when you’re not listening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90514" y="6002525"/>
            <a:ext cx="2231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(Moray 1959)</a:t>
            </a:r>
            <a:endParaRPr lang="is-I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00" y="5566369"/>
            <a:ext cx="1257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(*note</a:t>
            </a:r>
            <a:r>
              <a:rPr lang="en-US"/>
              <a:t>: this is passive </a:t>
            </a:r>
            <a:r>
              <a:rPr lang="en-US" dirty="0"/>
              <a:t>attention)</a:t>
            </a:r>
          </a:p>
        </p:txBody>
      </p:sp>
    </p:spTree>
    <p:extLst>
      <p:ext uri="{BB962C8B-B14F-4D97-AF65-F5344CB8AC3E}">
        <p14:creationId xmlns:p14="http://schemas.microsoft.com/office/powerpoint/2010/main" val="6900524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Late selection</a:t>
            </a:r>
          </a:p>
        </p:txBody>
      </p:sp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2588275" y="4759000"/>
            <a:ext cx="31902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AU" altLang="en-US" sz="2000" dirty="0">
                <a:latin typeface="+mn-lt"/>
              </a:rPr>
              <a:t>Late selection theory says that </a:t>
            </a:r>
            <a:r>
              <a:rPr lang="en-AU" altLang="en-US" sz="2000" i="1" u="sng" dirty="0">
                <a:latin typeface="+mn-lt"/>
              </a:rPr>
              <a:t>everything</a:t>
            </a:r>
            <a:r>
              <a:rPr lang="en-AU" altLang="en-US" sz="2000" dirty="0">
                <a:latin typeface="+mn-lt"/>
              </a:rPr>
              <a:t> is processed. 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6669" y="2184908"/>
            <a:ext cx="54292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3" name="Rounded Rectangular Callout 22"/>
          <p:cNvSpPr/>
          <p:nvPr/>
        </p:nvSpPr>
        <p:spPr>
          <a:xfrm>
            <a:off x="577850" y="3018851"/>
            <a:ext cx="731551" cy="498762"/>
          </a:xfrm>
          <a:prstGeom prst="wedgeRoundRectCallout">
            <a:avLst>
              <a:gd name="adj1" fmla="val -49801"/>
              <a:gd name="adj2" fmla="val 108893"/>
              <a:gd name="adj3" fmla="val 16667"/>
            </a:avLst>
          </a:prstGeom>
          <a:solidFill>
            <a:srgbClr val="EE5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chemeClr val="tx1"/>
              </a:solidFill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672531" y="2617864"/>
            <a:ext cx="731551" cy="498762"/>
          </a:xfrm>
          <a:prstGeom prst="wedgeRoundRectCallout">
            <a:avLst>
              <a:gd name="adj1" fmla="val -49801"/>
              <a:gd name="adj2" fmla="val 108893"/>
              <a:gd name="adj3" fmla="val 16667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chemeClr val="tx1"/>
              </a:solidFill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1042817" y="2316957"/>
            <a:ext cx="731551" cy="498762"/>
          </a:xfrm>
          <a:prstGeom prst="wedgeRoundRectCallout">
            <a:avLst>
              <a:gd name="adj1" fmla="val -49801"/>
              <a:gd name="adj2" fmla="val 108893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chemeClr val="tx1"/>
              </a:solidFill>
            </a:endParaRPr>
          </a:p>
        </p:txBody>
      </p:sp>
      <p:sp>
        <p:nvSpPr>
          <p:cNvPr id="26" name="Rounded Rectangular Callout 25"/>
          <p:cNvSpPr/>
          <p:nvPr/>
        </p:nvSpPr>
        <p:spPr>
          <a:xfrm>
            <a:off x="7459919" y="2067576"/>
            <a:ext cx="731551" cy="498762"/>
          </a:xfrm>
          <a:prstGeom prst="wedgeRoundRectCallout">
            <a:avLst>
              <a:gd name="adj1" fmla="val -49801"/>
              <a:gd name="adj2" fmla="val 108893"/>
              <a:gd name="adj3" fmla="val 16667"/>
            </a:avLst>
          </a:prstGeom>
          <a:solidFill>
            <a:srgbClr val="EE5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chemeClr val="tx1"/>
              </a:solidFill>
            </a:endParaRPr>
          </a:p>
        </p:txBody>
      </p:sp>
      <p:cxnSp>
        <p:nvCxnSpPr>
          <p:cNvPr id="27" name="Straight Arrow Connector 12"/>
          <p:cNvCxnSpPr>
            <a:cxnSpLocks noChangeShapeType="1"/>
          </p:cNvCxnSpPr>
          <p:nvPr/>
        </p:nvCxnSpPr>
        <p:spPr bwMode="auto">
          <a:xfrm flipV="1">
            <a:off x="5308600" y="4113334"/>
            <a:ext cx="267066" cy="683766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4" name="Rectangle 33"/>
          <p:cNvSpPr/>
          <p:nvPr/>
        </p:nvSpPr>
        <p:spPr>
          <a:xfrm>
            <a:off x="6196268" y="4702902"/>
            <a:ext cx="27318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altLang="en-US" sz="2000" dirty="0"/>
              <a:t>The reason we aren’t aware of all this is that our memory has limited capacity</a:t>
            </a:r>
          </a:p>
        </p:txBody>
      </p:sp>
      <p:cxnSp>
        <p:nvCxnSpPr>
          <p:cNvPr id="35" name="Straight Arrow Connector 12"/>
          <p:cNvCxnSpPr>
            <a:cxnSpLocks noChangeShapeType="1"/>
          </p:cNvCxnSpPr>
          <p:nvPr/>
        </p:nvCxnSpPr>
        <p:spPr bwMode="auto">
          <a:xfrm flipH="1" flipV="1">
            <a:off x="7917774" y="3268232"/>
            <a:ext cx="70526" cy="143467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8" name="Rectangle 37"/>
          <p:cNvSpPr/>
          <p:nvPr/>
        </p:nvSpPr>
        <p:spPr>
          <a:xfrm>
            <a:off x="56597" y="6406309"/>
            <a:ext cx="2694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(Deutsch &amp; Deutsch 1963)</a:t>
            </a:r>
          </a:p>
        </p:txBody>
      </p:sp>
    </p:spTree>
    <p:extLst>
      <p:ext uri="{BB962C8B-B14F-4D97-AF65-F5344CB8AC3E}">
        <p14:creationId xmlns:p14="http://schemas.microsoft.com/office/powerpoint/2010/main" val="13230400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Attenuation theory</a:t>
            </a:r>
          </a:p>
        </p:txBody>
      </p:sp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1608409" y="1380026"/>
            <a:ext cx="658368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AU" altLang="en-US" sz="2000" dirty="0">
                <a:latin typeface="+mn-lt"/>
              </a:rPr>
              <a:t>Every </a:t>
            </a:r>
            <a:r>
              <a:rPr lang="is-IS" altLang="en-US" sz="2000" dirty="0">
                <a:latin typeface="+mn-lt"/>
              </a:rPr>
              <a:t>signal is processed up to the point where it can be separated from the target, and then processing stops</a:t>
            </a:r>
            <a:endParaRPr lang="en-AU" altLang="en-US" sz="2000" dirty="0">
              <a:latin typeface="+mn-lt"/>
            </a:endParaRPr>
          </a:p>
        </p:txBody>
      </p:sp>
      <p:grpSp>
        <p:nvGrpSpPr>
          <p:cNvPr id="16" name="Group 5"/>
          <p:cNvGrpSpPr>
            <a:grpSpLocks/>
          </p:cNvGrpSpPr>
          <p:nvPr/>
        </p:nvGrpSpPr>
        <p:grpSpPr bwMode="auto">
          <a:xfrm>
            <a:off x="1608409" y="2730752"/>
            <a:ext cx="6404702" cy="2037368"/>
            <a:chOff x="857224" y="2214554"/>
            <a:chExt cx="5500726" cy="1840851"/>
          </a:xfrm>
        </p:grpSpPr>
        <p:pic>
          <p:nvPicPr>
            <p:cNvPr id="17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224" y="2214554"/>
              <a:ext cx="5500726" cy="1840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cxnSp>
          <p:nvCxnSpPr>
            <p:cNvPr id="18" name="Straight Arrow Connector 7"/>
            <p:cNvCxnSpPr>
              <a:cxnSpLocks noChangeShapeType="1"/>
            </p:cNvCxnSpPr>
            <p:nvPr/>
          </p:nvCxnSpPr>
          <p:spPr bwMode="auto">
            <a:xfrm>
              <a:off x="1714480" y="3713164"/>
              <a:ext cx="928694" cy="158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lg"/>
            </a:ln>
          </p:spPr>
        </p:cxnSp>
      </p:grp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1674000" y="5020390"/>
            <a:ext cx="2946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AU" altLang="en-US" sz="2000" dirty="0">
                <a:solidFill>
                  <a:schemeClr val="accent4">
                    <a:lumMod val="75000"/>
                  </a:schemeClr>
                </a:solidFill>
                <a:latin typeface="Gill Sans" charset="0"/>
              </a:rPr>
              <a:t>Traffic noise </a:t>
            </a:r>
            <a:r>
              <a:rPr lang="en-AU" altLang="en-US" sz="2000" dirty="0">
                <a:latin typeface="Gill Sans" charset="0"/>
              </a:rPr>
              <a:t>is very different from the </a:t>
            </a:r>
            <a:r>
              <a:rPr lang="en-AU" altLang="en-US" sz="2000" dirty="0">
                <a:solidFill>
                  <a:srgbClr val="EE59DF"/>
                </a:solidFill>
                <a:latin typeface="Gill Sans" charset="0"/>
              </a:rPr>
              <a:t>female voice </a:t>
            </a:r>
            <a:r>
              <a:rPr lang="en-AU" altLang="en-US" sz="2000" dirty="0">
                <a:latin typeface="Gill Sans" charset="0"/>
              </a:rPr>
              <a:t>so it is filtered early</a:t>
            </a:r>
          </a:p>
        </p:txBody>
      </p:sp>
      <p:sp>
        <p:nvSpPr>
          <p:cNvPr id="20" name="TextBox 10"/>
          <p:cNvSpPr txBox="1">
            <a:spLocks noChangeArrowheads="1"/>
          </p:cNvSpPr>
          <p:nvPr/>
        </p:nvSpPr>
        <p:spPr bwMode="auto">
          <a:xfrm>
            <a:off x="4949871" y="5236226"/>
            <a:ext cx="306324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AU" altLang="en-US" sz="2000" dirty="0">
                <a:latin typeface="Gill Sans" charset="0"/>
              </a:rPr>
              <a:t>The </a:t>
            </a:r>
            <a:r>
              <a:rPr lang="en-AU" altLang="en-US" sz="2000" dirty="0">
                <a:solidFill>
                  <a:srgbClr val="0070C0"/>
                </a:solidFill>
                <a:latin typeface="Gill Sans" charset="0"/>
              </a:rPr>
              <a:t>male voice </a:t>
            </a:r>
            <a:r>
              <a:rPr lang="en-AU" altLang="en-US" sz="2000" dirty="0">
                <a:latin typeface="Gill Sans" charset="0"/>
              </a:rPr>
              <a:t>is more similar to the </a:t>
            </a:r>
            <a:r>
              <a:rPr lang="en-AU" altLang="en-US" sz="2000" dirty="0">
                <a:solidFill>
                  <a:srgbClr val="EE59DF"/>
                </a:solidFill>
                <a:latin typeface="Gill Sans" charset="0"/>
              </a:rPr>
              <a:t>female voice </a:t>
            </a:r>
            <a:r>
              <a:rPr lang="en-AU" altLang="en-US" sz="2000" dirty="0">
                <a:latin typeface="Gill Sans" charset="0"/>
              </a:rPr>
              <a:t>so it is filtered late</a:t>
            </a:r>
          </a:p>
        </p:txBody>
      </p:sp>
      <p:cxnSp>
        <p:nvCxnSpPr>
          <p:cNvPr id="21" name="Straight Arrow Connector 12"/>
          <p:cNvCxnSpPr>
            <a:cxnSpLocks noChangeShapeType="1"/>
          </p:cNvCxnSpPr>
          <p:nvPr/>
        </p:nvCxnSpPr>
        <p:spPr bwMode="auto">
          <a:xfrm flipV="1">
            <a:off x="3324860" y="4792858"/>
            <a:ext cx="167640" cy="3590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4" name="Straight Arrow Connector 12"/>
          <p:cNvCxnSpPr>
            <a:cxnSpLocks noChangeShapeType="1"/>
          </p:cNvCxnSpPr>
          <p:nvPr/>
        </p:nvCxnSpPr>
        <p:spPr bwMode="auto">
          <a:xfrm flipH="1" flipV="1">
            <a:off x="5358162" y="4792858"/>
            <a:ext cx="229838" cy="41863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5" name="Rounded Rectangular Callout 14"/>
          <p:cNvSpPr/>
          <p:nvPr/>
        </p:nvSpPr>
        <p:spPr>
          <a:xfrm>
            <a:off x="262874" y="3662219"/>
            <a:ext cx="731551" cy="498762"/>
          </a:xfrm>
          <a:prstGeom prst="wedgeRoundRectCallout">
            <a:avLst>
              <a:gd name="adj1" fmla="val -49801"/>
              <a:gd name="adj2" fmla="val 108893"/>
              <a:gd name="adj3" fmla="val 16667"/>
            </a:avLst>
          </a:prstGeom>
          <a:solidFill>
            <a:srgbClr val="EE5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chemeClr val="tx1"/>
              </a:solidFill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357555" y="3261232"/>
            <a:ext cx="731551" cy="498762"/>
          </a:xfrm>
          <a:prstGeom prst="wedgeRoundRectCallout">
            <a:avLst>
              <a:gd name="adj1" fmla="val -49801"/>
              <a:gd name="adj2" fmla="val 108893"/>
              <a:gd name="adj3" fmla="val 16667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chemeClr val="tx1"/>
              </a:solidFill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727841" y="2960325"/>
            <a:ext cx="731551" cy="498762"/>
          </a:xfrm>
          <a:prstGeom prst="wedgeRoundRectCallout">
            <a:avLst>
              <a:gd name="adj1" fmla="val -49801"/>
              <a:gd name="adj2" fmla="val 108893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chemeClr val="tx1"/>
              </a:solidFill>
            </a:endParaRPr>
          </a:p>
        </p:txBody>
      </p:sp>
      <p:sp>
        <p:nvSpPr>
          <p:cNvPr id="26" name="Rounded Rectangular Callout 25"/>
          <p:cNvSpPr/>
          <p:nvPr/>
        </p:nvSpPr>
        <p:spPr>
          <a:xfrm>
            <a:off x="8013111" y="2612273"/>
            <a:ext cx="731551" cy="498762"/>
          </a:xfrm>
          <a:prstGeom prst="wedgeRoundRectCallout">
            <a:avLst>
              <a:gd name="adj1" fmla="val -49801"/>
              <a:gd name="adj2" fmla="val 108893"/>
              <a:gd name="adj3" fmla="val 16667"/>
            </a:avLst>
          </a:prstGeom>
          <a:solidFill>
            <a:srgbClr val="EE5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9258" y="6372859"/>
            <a:ext cx="16996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Treisman</a:t>
            </a:r>
            <a:r>
              <a:rPr lang="en-US" dirty="0"/>
              <a:t> 1964)</a:t>
            </a:r>
          </a:p>
        </p:txBody>
      </p:sp>
    </p:spTree>
    <p:extLst>
      <p:ext uri="{BB962C8B-B14F-4D97-AF65-F5344CB8AC3E}">
        <p14:creationId xmlns:p14="http://schemas.microsoft.com/office/powerpoint/2010/main" val="1953960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450" y="2066926"/>
            <a:ext cx="7886700" cy="1298573"/>
          </a:xfrm>
        </p:spPr>
        <p:txBody>
          <a:bodyPr>
            <a:normAutofit/>
          </a:bodyPr>
          <a:lstStyle/>
          <a:p>
            <a:r>
              <a:rPr lang="en-US" u="sng" dirty="0"/>
              <a:t>Part 1</a:t>
            </a:r>
            <a:r>
              <a:rPr lang="en-US"/>
              <a:t>: </a:t>
            </a:r>
            <a:br>
              <a:rPr lang="en-US"/>
            </a:br>
            <a:r>
              <a:rPr lang="en-US"/>
              <a:t>Some </a:t>
            </a:r>
            <a:r>
              <a:rPr lang="en-US" dirty="0"/>
              <a:t>definitions</a:t>
            </a:r>
          </a:p>
        </p:txBody>
      </p:sp>
    </p:spTree>
    <p:extLst>
      <p:ext uri="{BB962C8B-B14F-4D97-AF65-F5344CB8AC3E}">
        <p14:creationId xmlns:p14="http://schemas.microsoft.com/office/powerpoint/2010/main" val="10199566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7105" y="2106366"/>
            <a:ext cx="2294909" cy="2275942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612899" y="1993169"/>
            <a:ext cx="1021855" cy="708263"/>
          </a:xfrm>
          <a:prstGeom prst="wedgeRoundRectCallout">
            <a:avLst>
              <a:gd name="adj1" fmla="val 54829"/>
              <a:gd name="adj2" fmla="val 100021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10805" y="3678094"/>
            <a:ext cx="1294142" cy="1427184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327199" y="2955123"/>
            <a:ext cx="869406" cy="687156"/>
          </a:xfrm>
          <a:prstGeom prst="wedgeRoundRectCallout">
            <a:avLst>
              <a:gd name="adj1" fmla="val 38162"/>
              <a:gd name="adj2" fmla="val 102510"/>
              <a:gd name="adj3" fmla="val 1666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26020" y="1751548"/>
            <a:ext cx="30019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Very little conscious awareness of unattended source</a:t>
            </a:r>
          </a:p>
          <a:p>
            <a:endParaRPr lang="en-US" sz="2000" dirty="0"/>
          </a:p>
          <a:p>
            <a:r>
              <a:rPr lang="en-US" sz="2000" dirty="0"/>
              <a:t>But there are special words that “pop out”, and there is some semantic interference from unattended source</a:t>
            </a:r>
          </a:p>
          <a:p>
            <a:endParaRPr lang="en-US" sz="2000" dirty="0"/>
          </a:p>
          <a:p>
            <a:r>
              <a:rPr lang="en-US" sz="2000" dirty="0"/>
              <a:t>Suggests late selection or attenuation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889000" y="1673725"/>
            <a:ext cx="3983514" cy="38634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807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39824" y="923927"/>
            <a:ext cx="6864350" cy="1261654"/>
          </a:xfrm>
        </p:spPr>
        <p:txBody>
          <a:bodyPr>
            <a:normAutofit fontScale="90000"/>
          </a:bodyPr>
          <a:lstStyle/>
          <a:p>
            <a:r>
              <a:rPr lang="en-US" u="sng" dirty="0"/>
              <a:t>Part 3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Do we get the same effects in visual attention?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966" y="2764195"/>
            <a:ext cx="3450066" cy="303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6457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3705" y="2296866"/>
            <a:ext cx="2294909" cy="2275942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1079499" y="2183669"/>
            <a:ext cx="1021855" cy="708263"/>
          </a:xfrm>
          <a:prstGeom prst="wedgeRoundRectCallout">
            <a:avLst>
              <a:gd name="adj1" fmla="val 54829"/>
              <a:gd name="adj2" fmla="val 100021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77405" y="3868594"/>
            <a:ext cx="1294142" cy="1427184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793799" y="3145623"/>
            <a:ext cx="869406" cy="687156"/>
          </a:xfrm>
          <a:prstGeom prst="wedgeRoundRectCallout">
            <a:avLst>
              <a:gd name="adj1" fmla="val 38162"/>
              <a:gd name="adj2" fmla="val 102510"/>
              <a:gd name="adj3" fmla="val 1666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3799" y="5549469"/>
            <a:ext cx="2409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Copy the </a:t>
            </a:r>
            <a:r>
              <a:rPr lang="en-US" dirty="0">
                <a:solidFill>
                  <a:srgbClr val="FF0000"/>
                </a:solidFill>
              </a:rPr>
              <a:t>female </a:t>
            </a:r>
            <a:r>
              <a:rPr lang="en-US" dirty="0"/>
              <a:t>voice?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5600" y="1864225"/>
            <a:ext cx="3983514" cy="45365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719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analog of the shadowing task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88823" y="1022343"/>
            <a:ext cx="2366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(Rock &amp; </a:t>
            </a:r>
            <a:r>
              <a:rPr lang="en-US" dirty="0" err="1"/>
              <a:t>Gutman</a:t>
            </a:r>
            <a:r>
              <a:rPr lang="en-US" dirty="0"/>
              <a:t> 1981)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79817" y="2390565"/>
            <a:ext cx="2722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Task: rate the aesthetic appeal of the </a:t>
            </a:r>
            <a:r>
              <a:rPr lang="en-US" b="1" dirty="0">
                <a:solidFill>
                  <a:srgbClr val="FF0000"/>
                </a:solidFill>
              </a:rPr>
              <a:t>RED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shape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3738" y="3149539"/>
            <a:ext cx="2768600" cy="2171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3705" y="2296866"/>
            <a:ext cx="2294909" cy="2275942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1079499" y="2183669"/>
            <a:ext cx="1021855" cy="708263"/>
          </a:xfrm>
          <a:prstGeom prst="wedgeRoundRectCallout">
            <a:avLst>
              <a:gd name="adj1" fmla="val 54829"/>
              <a:gd name="adj2" fmla="val 100021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77405" y="3868594"/>
            <a:ext cx="1294142" cy="1427184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793799" y="3145623"/>
            <a:ext cx="869406" cy="687156"/>
          </a:xfrm>
          <a:prstGeom prst="wedgeRoundRectCallout">
            <a:avLst>
              <a:gd name="adj1" fmla="val 38162"/>
              <a:gd name="adj2" fmla="val 102510"/>
              <a:gd name="adj3" fmla="val 1666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3799" y="5549469"/>
            <a:ext cx="2409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Copy the </a:t>
            </a:r>
            <a:r>
              <a:rPr lang="en-US" dirty="0">
                <a:solidFill>
                  <a:srgbClr val="FF0000"/>
                </a:solidFill>
              </a:rPr>
              <a:t>female </a:t>
            </a:r>
            <a:r>
              <a:rPr lang="en-US" dirty="0"/>
              <a:t>voice?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5600" y="1864225"/>
            <a:ext cx="3983514" cy="45365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93134" y="1864224"/>
            <a:ext cx="3983514" cy="45365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359733" y="4241678"/>
            <a:ext cx="49530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405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339" y="1082158"/>
            <a:ext cx="2768600" cy="2171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4481" y="2419770"/>
            <a:ext cx="2654300" cy="20193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1401046" y="2658821"/>
            <a:ext cx="5688632" cy="306286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728538" y="1219441"/>
            <a:ext cx="27222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pressure: the experiment presented several of these, with a brief exposure duration</a:t>
            </a:r>
          </a:p>
        </p:txBody>
      </p:sp>
    </p:spTree>
    <p:extLst>
      <p:ext uri="{BB962C8B-B14F-4D97-AF65-F5344CB8AC3E}">
        <p14:creationId xmlns:p14="http://schemas.microsoft.com/office/powerpoint/2010/main" val="1661385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734" y="3198037"/>
            <a:ext cx="2456460" cy="19268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4248" y="761735"/>
            <a:ext cx="62139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At test, people were shown each shape in isolation and asked if they had seen it</a:t>
            </a:r>
            <a:r>
              <a:rPr lang="is-IS" sz="2800" dirty="0"/>
              <a:t>…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141277" y="2420034"/>
            <a:ext cx="1689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item</a:t>
            </a:r>
          </a:p>
          <a:p>
            <a:r>
              <a:rPr lang="en-US" dirty="0"/>
              <a:t>(attend to </a:t>
            </a:r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667251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734" y="3198037"/>
            <a:ext cx="2456460" cy="19268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4248" y="761735"/>
            <a:ext cx="62139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At test, people were shown each shape in isolation and asked if they had seen it</a:t>
            </a:r>
            <a:r>
              <a:rPr lang="is-IS" sz="2800" dirty="0"/>
              <a:t>…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141277" y="2420034"/>
            <a:ext cx="1689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item</a:t>
            </a:r>
          </a:p>
          <a:p>
            <a:r>
              <a:rPr lang="en-US" dirty="0"/>
              <a:t>(attend to </a:t>
            </a:r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9598" y="1858748"/>
            <a:ext cx="2399602" cy="18822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69200" y="2281534"/>
            <a:ext cx="21720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Shapes originally in the </a:t>
            </a:r>
            <a:r>
              <a:rPr lang="en-US" dirty="0">
                <a:solidFill>
                  <a:srgbClr val="FF0000"/>
                </a:solidFill>
              </a:rPr>
              <a:t>attended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colour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are recalled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149194" y="3066365"/>
            <a:ext cx="851306" cy="807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15147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734" y="3198037"/>
            <a:ext cx="2456460" cy="19268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4248" y="761735"/>
            <a:ext cx="62139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At test, people were shown each shape in isolation and asked if they had seen it</a:t>
            </a:r>
            <a:r>
              <a:rPr lang="is-IS" sz="2800" dirty="0"/>
              <a:t>…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141277" y="2420034"/>
            <a:ext cx="1689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item</a:t>
            </a:r>
          </a:p>
          <a:p>
            <a:r>
              <a:rPr lang="en-US" dirty="0"/>
              <a:t>(attend to </a:t>
            </a:r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9598" y="1858748"/>
            <a:ext cx="2399602" cy="18822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69200" y="2281534"/>
            <a:ext cx="21720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Shapes originally in the </a:t>
            </a:r>
            <a:r>
              <a:rPr lang="en-US" dirty="0">
                <a:solidFill>
                  <a:srgbClr val="FF0000"/>
                </a:solidFill>
              </a:rPr>
              <a:t>attended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colour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are recalled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4847" y="4168328"/>
            <a:ext cx="2353889" cy="184639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66209" y="4565332"/>
            <a:ext cx="21720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Shapes originally in the </a:t>
            </a:r>
            <a:r>
              <a:rPr lang="en-US" dirty="0">
                <a:solidFill>
                  <a:schemeClr val="accent6"/>
                </a:solidFill>
              </a:rPr>
              <a:t>unattended </a:t>
            </a:r>
            <a:r>
              <a:rPr lang="en-US" dirty="0" err="1">
                <a:solidFill>
                  <a:schemeClr val="accent6"/>
                </a:solidFill>
              </a:rPr>
              <a:t>colour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/>
              <a:t>are not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149194" y="3066365"/>
            <a:ext cx="851306" cy="807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149194" y="4477605"/>
            <a:ext cx="1168806" cy="3737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109681" y="2010670"/>
            <a:ext cx="5424719" cy="2193442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141277" y="-10136"/>
            <a:ext cx="7532823" cy="196105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05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438" y="1239717"/>
            <a:ext cx="7886700" cy="841882"/>
          </a:xfrm>
        </p:spPr>
        <p:txBody>
          <a:bodyPr>
            <a:normAutofit fontScale="90000"/>
          </a:bodyPr>
          <a:lstStyle/>
          <a:p>
            <a:r>
              <a:rPr lang="en-US"/>
              <a:t>Conclusion: similar </a:t>
            </a:r>
            <a:r>
              <a:rPr lang="en-US" dirty="0"/>
              <a:t>results in visual attention as in auditory attention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3348" y="2730204"/>
            <a:ext cx="2768600" cy="2171700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770488" y="4090227"/>
            <a:ext cx="723231" cy="44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FFFFFF"/>
              </a:buClr>
              <a:buSzPct val="100000"/>
              <a:buFont typeface="Times New Roman" charset="0"/>
              <a:buNone/>
            </a:pPr>
            <a:r>
              <a:rPr lang="en-GB" altLang="en-US" sz="1400" dirty="0">
                <a:latin typeface="Arial" charset="0"/>
              </a:rPr>
              <a:t>LEFT</a:t>
            </a:r>
            <a:endParaRPr lang="en-GB" altLang="en-US" sz="1400" i="1" dirty="0">
              <a:latin typeface="Cambria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608254" y="3071207"/>
            <a:ext cx="743350" cy="32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FFFFFF"/>
              </a:buClr>
              <a:buSzPct val="100000"/>
              <a:buFont typeface="Times New Roman" charset="0"/>
              <a:buNone/>
            </a:pPr>
            <a:r>
              <a:rPr lang="en-GB" altLang="en-US" sz="1400" dirty="0">
                <a:latin typeface="Arial" charset="0"/>
              </a:rPr>
              <a:t>RIGHT</a:t>
            </a:r>
            <a:endParaRPr lang="en-GB" altLang="en-US" sz="1400" i="1" dirty="0">
              <a:latin typeface="Cambria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345" y="2890660"/>
            <a:ext cx="2294909" cy="2275942"/>
          </a:xfrm>
          <a:prstGeom prst="rect">
            <a:avLst/>
          </a:prstGeom>
        </p:spPr>
      </p:pic>
      <p:cxnSp>
        <p:nvCxnSpPr>
          <p:cNvPr id="14" name="Straight Arrow Connector 24"/>
          <p:cNvCxnSpPr>
            <a:cxnSpLocks noChangeShapeType="1"/>
          </p:cNvCxnSpPr>
          <p:nvPr/>
        </p:nvCxnSpPr>
        <p:spPr bwMode="auto">
          <a:xfrm flipH="1">
            <a:off x="2484613" y="3533047"/>
            <a:ext cx="317499" cy="138396"/>
          </a:xfrm>
          <a:prstGeom prst="straightConnector1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 type="arrow" w="med" len="med"/>
          </a:ln>
        </p:spPr>
      </p:cxnSp>
      <p:cxnSp>
        <p:nvCxnSpPr>
          <p:cNvPr id="15" name="Straight Connector 30"/>
          <p:cNvCxnSpPr>
            <a:cxnSpLocks noChangeShapeType="1"/>
          </p:cNvCxnSpPr>
          <p:nvPr/>
        </p:nvCxnSpPr>
        <p:spPr bwMode="auto">
          <a:xfrm flipV="1">
            <a:off x="2814812" y="3234323"/>
            <a:ext cx="793442" cy="286024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 flipH="1" flipV="1">
            <a:off x="2622879" y="3938145"/>
            <a:ext cx="1147609" cy="304164"/>
          </a:xfrm>
          <a:prstGeom prst="straightConnector1">
            <a:avLst/>
          </a:prstGeom>
          <a:noFill/>
          <a:ln w="9525">
            <a:solidFill>
              <a:schemeClr val="accent1"/>
            </a:solidFill>
            <a:round/>
            <a:headEnd/>
            <a:tailEnd type="arrow" w="med" len="med"/>
          </a:ln>
        </p:spPr>
      </p:cxnSp>
      <p:sp>
        <p:nvSpPr>
          <p:cNvPr id="17" name="Rectangle 16"/>
          <p:cNvSpPr/>
          <p:nvPr/>
        </p:nvSpPr>
        <p:spPr>
          <a:xfrm>
            <a:off x="4779522" y="2578099"/>
            <a:ext cx="3602914" cy="24957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95874" y="2578099"/>
            <a:ext cx="3602914" cy="24756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884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604" y="1437108"/>
            <a:ext cx="4857750" cy="841882"/>
          </a:xfrm>
        </p:spPr>
        <p:txBody>
          <a:bodyPr>
            <a:normAutofit fontScale="90000"/>
          </a:bodyPr>
          <a:lstStyle/>
          <a:p>
            <a:r>
              <a:rPr lang="en-US"/>
              <a:t>Analog of semantic interference?</a:t>
            </a:r>
            <a:endParaRPr lang="en-US" dirty="0"/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891479" y="3818277"/>
            <a:ext cx="2086922" cy="1379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FFFFFF"/>
              </a:buClr>
              <a:buSzPct val="100000"/>
            </a:pPr>
            <a:r>
              <a:rPr lang="en-GB" altLang="en-US" sz="1800" dirty="0">
                <a:latin typeface="+mn-lt"/>
              </a:rPr>
              <a:t>LEFT EAR: </a:t>
            </a:r>
            <a:r>
              <a:rPr lang="en-AU" altLang="en-US" sz="1800" dirty="0">
                <a:solidFill>
                  <a:schemeClr val="accent1"/>
                </a:solidFill>
                <a:latin typeface="+mn-lt"/>
              </a:rPr>
              <a:t>green, dispense, </a:t>
            </a:r>
            <a:r>
              <a:rPr lang="en-AU" altLang="en-US" sz="1800" b="1" u="sng" dirty="0">
                <a:solidFill>
                  <a:schemeClr val="accent1"/>
                </a:solidFill>
                <a:latin typeface="+mn-lt"/>
              </a:rPr>
              <a:t>missing</a:t>
            </a:r>
            <a:r>
              <a:rPr lang="en-AU" altLang="en-US" sz="1800" dirty="0">
                <a:solidFill>
                  <a:schemeClr val="accent1"/>
                </a:solidFill>
                <a:latin typeface="+mn-lt"/>
              </a:rPr>
              <a:t>, quick waiter, </a:t>
            </a:r>
            <a:endParaRPr lang="en-GB" altLang="en-US" sz="1800" u="sng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789238" y="2700327"/>
            <a:ext cx="2189162" cy="1212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FFFFFF"/>
              </a:buClr>
              <a:buSzPct val="100000"/>
            </a:pPr>
            <a:r>
              <a:rPr lang="en-GB" altLang="en-US" sz="1800" dirty="0">
                <a:latin typeface="+mn-lt"/>
              </a:rPr>
              <a:t>RIGHT EAR: </a:t>
            </a:r>
            <a:r>
              <a:rPr lang="en-AU" altLang="en-US" sz="1800" dirty="0">
                <a:solidFill>
                  <a:schemeClr val="accent2"/>
                </a:solidFill>
                <a:latin typeface="+mn-lt"/>
              </a:rPr>
              <a:t>robot, cockroach,  </a:t>
            </a:r>
            <a:r>
              <a:rPr lang="en-AU" altLang="en-US" sz="1800" b="1" u="sng" dirty="0">
                <a:solidFill>
                  <a:schemeClr val="accent2"/>
                </a:solidFill>
                <a:latin typeface="+mn-lt"/>
              </a:rPr>
              <a:t>lost</a:t>
            </a:r>
            <a:r>
              <a:rPr lang="en-AU" altLang="en-US" sz="1800" dirty="0">
                <a:solidFill>
                  <a:schemeClr val="accent2"/>
                </a:solidFill>
                <a:latin typeface="+mn-lt"/>
              </a:rPr>
              <a:t>, yellow, terminus</a:t>
            </a:r>
            <a:endParaRPr lang="en-GB" altLang="en-US" sz="1800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095" y="2839860"/>
            <a:ext cx="2294909" cy="2275942"/>
          </a:xfrm>
          <a:prstGeom prst="rect">
            <a:avLst/>
          </a:prstGeom>
        </p:spPr>
      </p:pic>
      <p:cxnSp>
        <p:nvCxnSpPr>
          <p:cNvPr id="17" name="Straight Arrow Connector 24"/>
          <p:cNvCxnSpPr>
            <a:cxnSpLocks noChangeShapeType="1"/>
          </p:cNvCxnSpPr>
          <p:nvPr/>
        </p:nvCxnSpPr>
        <p:spPr bwMode="auto">
          <a:xfrm flipH="1">
            <a:off x="1503363" y="3482247"/>
            <a:ext cx="317499" cy="138396"/>
          </a:xfrm>
          <a:prstGeom prst="straightConnector1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 type="arrow" w="med" len="med"/>
          </a:ln>
        </p:spPr>
      </p:cxnSp>
      <p:cxnSp>
        <p:nvCxnSpPr>
          <p:cNvPr id="18" name="Straight Connector 30"/>
          <p:cNvCxnSpPr>
            <a:cxnSpLocks noChangeShapeType="1"/>
          </p:cNvCxnSpPr>
          <p:nvPr/>
        </p:nvCxnSpPr>
        <p:spPr bwMode="auto">
          <a:xfrm flipV="1">
            <a:off x="1833562" y="3183523"/>
            <a:ext cx="793442" cy="286024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 flipH="1" flipV="1">
            <a:off x="1641629" y="3887345"/>
            <a:ext cx="1147609" cy="304164"/>
          </a:xfrm>
          <a:prstGeom prst="straightConnector1">
            <a:avLst/>
          </a:prstGeom>
          <a:noFill/>
          <a:ln w="9525">
            <a:solidFill>
              <a:schemeClr val="accent1"/>
            </a:solidFill>
            <a:round/>
            <a:headEnd/>
            <a:tailEnd type="arrow" w="med" len="med"/>
          </a:ln>
        </p:spPr>
      </p:cxnSp>
      <p:sp>
        <p:nvSpPr>
          <p:cNvPr id="20" name="Rectangle 19"/>
          <p:cNvSpPr/>
          <p:nvPr/>
        </p:nvSpPr>
        <p:spPr>
          <a:xfrm>
            <a:off x="609599" y="2578099"/>
            <a:ext cx="4279901" cy="24756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241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819137" y="2663531"/>
            <a:ext cx="4824536" cy="295232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sz="2400" dirty="0"/>
              <a:t>“Attention is…the taking into possession of the mind, in clear and vivid form, of one out of what seem several simultaneously possible objects or trains of thought.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AU" sz="2400" dirty="0"/>
              <a:t>       - William James, 1890</a:t>
            </a:r>
          </a:p>
        </p:txBody>
      </p:sp>
      <p:pic>
        <p:nvPicPr>
          <p:cNvPr id="5" name="Picture 4" descr="C:\Users\tbeesley\Desktop\220px-William_James_b1842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2756" y="2189905"/>
            <a:ext cx="2391087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2238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7172" y="1042798"/>
            <a:ext cx="4870450" cy="841882"/>
          </a:xfrm>
        </p:spPr>
        <p:txBody>
          <a:bodyPr>
            <a:normAutofit/>
          </a:bodyPr>
          <a:lstStyle/>
          <a:p>
            <a:r>
              <a:rPr lang="en-US"/>
              <a:t>Negative priming</a:t>
            </a:r>
            <a:endParaRPr lang="en-US" dirty="0"/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891479" y="3818277"/>
            <a:ext cx="2086922" cy="1379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FFFFFF"/>
              </a:buClr>
              <a:buSzPct val="100000"/>
            </a:pPr>
            <a:r>
              <a:rPr lang="en-GB" altLang="en-US" sz="1800" dirty="0">
                <a:latin typeface="+mn-lt"/>
              </a:rPr>
              <a:t>LEFT EAR: </a:t>
            </a:r>
            <a:r>
              <a:rPr lang="en-AU" altLang="en-US" sz="1800" dirty="0">
                <a:solidFill>
                  <a:schemeClr val="accent1"/>
                </a:solidFill>
                <a:latin typeface="+mn-lt"/>
              </a:rPr>
              <a:t>green, dispense, </a:t>
            </a:r>
            <a:r>
              <a:rPr lang="en-AU" altLang="en-US" sz="1800" b="1" u="sng" dirty="0">
                <a:solidFill>
                  <a:schemeClr val="accent1"/>
                </a:solidFill>
                <a:latin typeface="+mn-lt"/>
              </a:rPr>
              <a:t>missing</a:t>
            </a:r>
            <a:r>
              <a:rPr lang="en-AU" altLang="en-US" sz="1800" dirty="0">
                <a:solidFill>
                  <a:schemeClr val="accent1"/>
                </a:solidFill>
                <a:latin typeface="+mn-lt"/>
              </a:rPr>
              <a:t>, quick waiter, </a:t>
            </a:r>
            <a:endParaRPr lang="en-GB" altLang="en-US" sz="1800" u="sng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789238" y="2700327"/>
            <a:ext cx="2189162" cy="1212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FFFFFF"/>
              </a:buClr>
              <a:buSzPct val="100000"/>
            </a:pPr>
            <a:r>
              <a:rPr lang="en-GB" altLang="en-US" sz="1800" dirty="0">
                <a:latin typeface="+mn-lt"/>
              </a:rPr>
              <a:t>RIGHT EAR: </a:t>
            </a:r>
            <a:r>
              <a:rPr lang="en-AU" altLang="en-US" sz="1800" dirty="0">
                <a:solidFill>
                  <a:schemeClr val="accent2"/>
                </a:solidFill>
                <a:latin typeface="+mn-lt"/>
              </a:rPr>
              <a:t>robot, cockroach,  </a:t>
            </a:r>
            <a:r>
              <a:rPr lang="en-AU" altLang="en-US" sz="1800" b="1" u="sng" dirty="0">
                <a:solidFill>
                  <a:schemeClr val="accent2"/>
                </a:solidFill>
                <a:latin typeface="+mn-lt"/>
              </a:rPr>
              <a:t>lost</a:t>
            </a:r>
            <a:r>
              <a:rPr lang="en-AU" altLang="en-US" sz="1800" dirty="0">
                <a:solidFill>
                  <a:schemeClr val="accent2"/>
                </a:solidFill>
                <a:latin typeface="+mn-lt"/>
              </a:rPr>
              <a:t>, yellow, terminus</a:t>
            </a:r>
            <a:endParaRPr lang="en-GB" altLang="en-US" sz="1800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095" y="2839860"/>
            <a:ext cx="2294909" cy="2275942"/>
          </a:xfrm>
          <a:prstGeom prst="rect">
            <a:avLst/>
          </a:prstGeom>
        </p:spPr>
      </p:pic>
      <p:cxnSp>
        <p:nvCxnSpPr>
          <p:cNvPr id="17" name="Straight Arrow Connector 24"/>
          <p:cNvCxnSpPr>
            <a:cxnSpLocks noChangeShapeType="1"/>
          </p:cNvCxnSpPr>
          <p:nvPr/>
        </p:nvCxnSpPr>
        <p:spPr bwMode="auto">
          <a:xfrm flipH="1">
            <a:off x="1503363" y="3482247"/>
            <a:ext cx="317499" cy="138396"/>
          </a:xfrm>
          <a:prstGeom prst="straightConnector1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 type="arrow" w="med" len="med"/>
          </a:ln>
        </p:spPr>
      </p:cxnSp>
      <p:cxnSp>
        <p:nvCxnSpPr>
          <p:cNvPr id="18" name="Straight Connector 30"/>
          <p:cNvCxnSpPr>
            <a:cxnSpLocks noChangeShapeType="1"/>
          </p:cNvCxnSpPr>
          <p:nvPr/>
        </p:nvCxnSpPr>
        <p:spPr bwMode="auto">
          <a:xfrm flipV="1">
            <a:off x="1833562" y="3183523"/>
            <a:ext cx="793442" cy="286024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 flipH="1" flipV="1">
            <a:off x="1641629" y="3887345"/>
            <a:ext cx="1147609" cy="304164"/>
          </a:xfrm>
          <a:prstGeom prst="straightConnector1">
            <a:avLst/>
          </a:prstGeom>
          <a:noFill/>
          <a:ln w="9525">
            <a:solidFill>
              <a:schemeClr val="accent1"/>
            </a:solidFill>
            <a:round/>
            <a:headEnd/>
            <a:tailEnd type="arrow" w="med" len="med"/>
          </a:ln>
        </p:spPr>
      </p:cxnSp>
      <p:sp>
        <p:nvSpPr>
          <p:cNvPr id="20" name="Rectangle 19"/>
          <p:cNvSpPr/>
          <p:nvPr/>
        </p:nvSpPr>
        <p:spPr>
          <a:xfrm>
            <a:off x="5080641" y="2069346"/>
            <a:ext cx="3893149" cy="33916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50870" y="1675612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(Tipper 1985)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9277" y="2944728"/>
            <a:ext cx="3177724" cy="22526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3660" y="2264947"/>
            <a:ext cx="2760361" cy="276036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419111" y="2760062"/>
            <a:ext cx="829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WOLF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16162" y="4828049"/>
            <a:ext cx="623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8549" y="1835444"/>
            <a:ext cx="4879852" cy="3981156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88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5187494" y="2896128"/>
            <a:ext cx="3701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 before we have overlapping objects in different </a:t>
            </a:r>
            <a:r>
              <a:rPr lang="en-US" dirty="0" err="1"/>
              <a:t>colours</a:t>
            </a:r>
            <a:endParaRPr lang="en-US" dirty="0"/>
          </a:p>
          <a:p>
            <a:endParaRPr lang="en-US" dirty="0"/>
          </a:p>
          <a:p>
            <a:r>
              <a:rPr lang="en-US" dirty="0"/>
              <a:t>The task is to name the </a:t>
            </a:r>
            <a:r>
              <a:rPr lang="en-US" b="1" dirty="0">
                <a:solidFill>
                  <a:srgbClr val="FF0000"/>
                </a:solidFill>
              </a:rPr>
              <a:t>RED</a:t>
            </a:r>
            <a:r>
              <a:rPr lang="en-US" dirty="0"/>
              <a:t> object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402" y="2290366"/>
            <a:ext cx="4130949" cy="29283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9308" y="2288323"/>
            <a:ext cx="2481429" cy="288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786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604437" y="2384021"/>
            <a:ext cx="1175013" cy="15523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007" y="3977021"/>
            <a:ext cx="2548448" cy="18065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529" y="3998071"/>
            <a:ext cx="1491041" cy="1735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5429" y="2260135"/>
            <a:ext cx="2062717" cy="20627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0955" y="1127709"/>
            <a:ext cx="1795573" cy="12737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0500" y="926601"/>
            <a:ext cx="1446028" cy="1807535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1160676" y="2456147"/>
            <a:ext cx="3191685" cy="325645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315409" y="1890803"/>
            <a:ext cx="2674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Series of images presented</a:t>
            </a:r>
          </a:p>
        </p:txBody>
      </p:sp>
    </p:spTree>
    <p:extLst>
      <p:ext uri="{BB962C8B-B14F-4D97-AF65-F5344CB8AC3E}">
        <p14:creationId xmlns:p14="http://schemas.microsoft.com/office/powerpoint/2010/main" val="18025382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31214" y="2384021"/>
            <a:ext cx="1175013" cy="15523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558" y="3977021"/>
            <a:ext cx="2548448" cy="18065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839" y="3998071"/>
            <a:ext cx="1491041" cy="1735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265" y="1127709"/>
            <a:ext cx="1795573" cy="12737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0051" y="926601"/>
            <a:ext cx="1446028" cy="1807535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225660" y="2260135"/>
            <a:ext cx="3191685" cy="325645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600659" y="460062"/>
            <a:ext cx="1765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Attended stream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8739" y="2260135"/>
            <a:ext cx="2062717" cy="20627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7589" y="741935"/>
            <a:ext cx="1988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Unattended stream</a:t>
            </a:r>
          </a:p>
        </p:txBody>
      </p:sp>
    </p:spTree>
    <p:extLst>
      <p:ext uri="{BB962C8B-B14F-4D97-AF65-F5344CB8AC3E}">
        <p14:creationId xmlns:p14="http://schemas.microsoft.com/office/powerpoint/2010/main" val="15239878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31214" y="2384021"/>
            <a:ext cx="1175013" cy="15523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558" y="3977021"/>
            <a:ext cx="2548448" cy="18065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839" y="3998071"/>
            <a:ext cx="1491041" cy="1735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265" y="1127709"/>
            <a:ext cx="1795573" cy="12737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0051" y="926601"/>
            <a:ext cx="1446028" cy="1807535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225660" y="2260135"/>
            <a:ext cx="3191685" cy="325645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830798" y="882604"/>
            <a:ext cx="2071081" cy="151884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887104" y="849344"/>
            <a:ext cx="1478976" cy="195498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364325" y="2119525"/>
            <a:ext cx="2071081" cy="187854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195673" y="3951557"/>
            <a:ext cx="2071081" cy="187854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8739" y="2260135"/>
            <a:ext cx="2062717" cy="2062717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3730097" y="1066393"/>
            <a:ext cx="2620461" cy="19000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818720" y="323602"/>
            <a:ext cx="3019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Semantically related prime in the UNATTENDED stream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483669" y="1864376"/>
            <a:ext cx="2633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/>
              <a:t>…</a:t>
            </a:r>
            <a:r>
              <a:rPr lang="en-US" dirty="0"/>
              <a:t> slows down response time to the target item in the ATTENDED stream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857460" y="2874567"/>
            <a:ext cx="43172" cy="9287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15744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1507" y="3065643"/>
            <a:ext cx="2548448" cy="18065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2683" y="2940619"/>
            <a:ext cx="2062717" cy="206271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740733" y="2574383"/>
            <a:ext cx="2414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/>
              <a:t>Ignoring WOLF now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441327" y="957333"/>
            <a:ext cx="55202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Requires late selection because the </a:t>
            </a:r>
            <a:r>
              <a:rPr lang="en-US" sz="2800" i="1" dirty="0"/>
              <a:t>meaning</a:t>
            </a:r>
            <a:r>
              <a:rPr lang="en-US" sz="2800" dirty="0"/>
              <a:t> of “wolf” has an effect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17563" y="2379203"/>
            <a:ext cx="2414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  <a:r>
              <a:rPr lang="is-IS" dirty="0"/>
              <a:t>akes it harder to attend to CAT later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3841507" y="3711974"/>
            <a:ext cx="1783893" cy="6033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1389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920" y="4157988"/>
            <a:ext cx="1914970" cy="13575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1441" y="2729759"/>
            <a:ext cx="1624449" cy="16244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62585" y="1798282"/>
            <a:ext cx="2158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Negative priming (Tipper 1985)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0111" y="1798283"/>
            <a:ext cx="2273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Semantic interference (Lewis 1970)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39702" y="1256581"/>
            <a:ext cx="1024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Auditory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65957" y="1241879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Visual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22354" y="1070280"/>
            <a:ext cx="2618579" cy="47563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069" y="2887100"/>
            <a:ext cx="2294909" cy="2275942"/>
          </a:xfrm>
          <a:prstGeom prst="rect">
            <a:avLst/>
          </a:prstGeom>
        </p:spPr>
      </p:pic>
      <p:cxnSp>
        <p:nvCxnSpPr>
          <p:cNvPr id="22" name="Straight Arrow Connector 24"/>
          <p:cNvCxnSpPr>
            <a:cxnSpLocks noChangeShapeType="1"/>
          </p:cNvCxnSpPr>
          <p:nvPr/>
        </p:nvCxnSpPr>
        <p:spPr bwMode="auto">
          <a:xfrm flipH="1">
            <a:off x="1663338" y="3341645"/>
            <a:ext cx="571862" cy="326238"/>
          </a:xfrm>
          <a:prstGeom prst="straightConnector1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 type="arrow" w="med" len="med"/>
          </a:ln>
        </p:spPr>
      </p:cxnSp>
      <p:cxnSp>
        <p:nvCxnSpPr>
          <p:cNvPr id="24" name="Straight Arrow Connector 23"/>
          <p:cNvCxnSpPr>
            <a:cxnSpLocks noChangeShapeType="1"/>
          </p:cNvCxnSpPr>
          <p:nvPr/>
        </p:nvCxnSpPr>
        <p:spPr bwMode="auto">
          <a:xfrm flipH="1">
            <a:off x="1801605" y="3720947"/>
            <a:ext cx="728996" cy="213638"/>
          </a:xfrm>
          <a:prstGeom prst="straightConnector1">
            <a:avLst/>
          </a:prstGeom>
          <a:noFill/>
          <a:ln w="9525">
            <a:solidFill>
              <a:schemeClr val="accent1"/>
            </a:solidFill>
            <a:round/>
            <a:headEnd/>
            <a:tailEnd type="arrow" w="med" len="med"/>
          </a:ln>
        </p:spPr>
      </p:cxnSp>
      <p:sp>
        <p:nvSpPr>
          <p:cNvPr id="27" name="TextBox 26"/>
          <p:cNvSpPr txBox="1"/>
          <p:nvPr/>
        </p:nvSpPr>
        <p:spPr>
          <a:xfrm>
            <a:off x="2165531" y="2987951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lost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72565" y="3351616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missing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530020" y="2218996"/>
            <a:ext cx="2501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Again, visual attention seems to be very similar to </a:t>
            </a:r>
            <a:r>
              <a:rPr lang="en-US" sz="2400"/>
              <a:t>auditory attention</a:t>
            </a:r>
            <a:endParaRPr lang="en-US" sz="2400" dirty="0"/>
          </a:p>
        </p:txBody>
      </p:sp>
      <p:sp>
        <p:nvSpPr>
          <p:cNvPr id="32" name="Rectangle 31"/>
          <p:cNvSpPr/>
          <p:nvPr/>
        </p:nvSpPr>
        <p:spPr>
          <a:xfrm>
            <a:off x="3448077" y="1070280"/>
            <a:ext cx="2618579" cy="47563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9463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709551"/>
            <a:ext cx="7886700" cy="1374773"/>
          </a:xfrm>
        </p:spPr>
        <p:txBody>
          <a:bodyPr>
            <a:normAutofit/>
          </a:bodyPr>
          <a:lstStyle/>
          <a:p>
            <a:r>
              <a:rPr lang="en-US" u="sng" dirty="0"/>
              <a:t>Part 4</a:t>
            </a:r>
            <a:r>
              <a:rPr lang="en-US" dirty="0"/>
              <a:t>: </a:t>
            </a:r>
            <a:br>
              <a:rPr lang="en-US"/>
            </a:br>
            <a:r>
              <a:rPr lang="en-US"/>
              <a:t>Visual search</a:t>
            </a:r>
            <a:endParaRPr lang="en-US" dirty="0"/>
          </a:p>
        </p:txBody>
      </p:sp>
      <p:pic>
        <p:nvPicPr>
          <p:cNvPr id="5" name="Picture 2" descr="C:\Users\tbeesley\Desktop\48-Where's-Wally-WALKER-BOOK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0831" y="2451100"/>
            <a:ext cx="4842336" cy="363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2881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visual search problems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508" y="1403679"/>
            <a:ext cx="3156692" cy="19058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730" y="1424695"/>
            <a:ext cx="2511552" cy="18836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6464" y="3350802"/>
            <a:ext cx="2411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 there a weapon here?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35065" y="3392072"/>
            <a:ext cx="205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 are my kids?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905" y="4155394"/>
            <a:ext cx="6408519" cy="17205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32147" y="5917201"/>
            <a:ext cx="3477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Which buildings are lit up for Vivid?</a:t>
            </a:r>
          </a:p>
        </p:txBody>
      </p:sp>
    </p:spTree>
    <p:extLst>
      <p:ext uri="{BB962C8B-B14F-4D97-AF65-F5344CB8AC3E}">
        <p14:creationId xmlns:p14="http://schemas.microsoft.com/office/powerpoint/2010/main" val="2061034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37593" y="3068960"/>
            <a:ext cx="288032" cy="648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1848272" y="2077864"/>
            <a:ext cx="6274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/>
              <a:t>Let’s do some desk-slapping! Your task is to find this shape:</a:t>
            </a:r>
          </a:p>
        </p:txBody>
      </p:sp>
    </p:spTree>
    <p:extLst>
      <p:ext uri="{BB962C8B-B14F-4D97-AF65-F5344CB8AC3E}">
        <p14:creationId xmlns:p14="http://schemas.microsoft.com/office/powerpoint/2010/main" val="1495981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819137" y="2663531"/>
            <a:ext cx="4824536" cy="295232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sz="2400" dirty="0"/>
              <a:t>“Attention is…the taking into possession of the mind, in clear and vivid form, </a:t>
            </a:r>
            <a:r>
              <a:rPr lang="en-AU" sz="2400" dirty="0">
                <a:solidFill>
                  <a:srgbClr val="FF0000"/>
                </a:solidFill>
              </a:rPr>
              <a:t>of one out of what seem several simultaneously </a:t>
            </a:r>
            <a:r>
              <a:rPr lang="en-AU" sz="2400" dirty="0"/>
              <a:t>possible objects or trains of thought. </a:t>
            </a:r>
          </a:p>
        </p:txBody>
      </p:sp>
      <p:sp>
        <p:nvSpPr>
          <p:cNvPr id="7" name="Rectangle 6"/>
          <p:cNvSpPr/>
          <p:nvPr/>
        </p:nvSpPr>
        <p:spPr>
          <a:xfrm>
            <a:off x="4708968" y="216617"/>
            <a:ext cx="1446028" cy="144602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413500" y="431800"/>
            <a:ext cx="23594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How many things are we paying attention to?</a:t>
            </a:r>
          </a:p>
        </p:txBody>
      </p:sp>
    </p:spTree>
    <p:extLst>
      <p:ext uri="{BB962C8B-B14F-4D97-AF65-F5344CB8AC3E}">
        <p14:creationId xmlns:p14="http://schemas.microsoft.com/office/powerpoint/2010/main" val="3171854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8326" y="3621422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/>
          <p:cNvSpPr/>
          <p:nvPr/>
        </p:nvSpPr>
        <p:spPr>
          <a:xfrm>
            <a:off x="4225235" y="4509120"/>
            <a:ext cx="288032" cy="648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/>
          <p:cNvSpPr/>
          <p:nvPr/>
        </p:nvSpPr>
        <p:spPr>
          <a:xfrm rot="5400000">
            <a:off x="4239182" y="3282516"/>
            <a:ext cx="288032" cy="648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/>
          <p:cNvSpPr/>
          <p:nvPr/>
        </p:nvSpPr>
        <p:spPr>
          <a:xfrm>
            <a:off x="4932040" y="3861048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/>
          <p:cNvSpPr/>
          <p:nvPr/>
        </p:nvSpPr>
        <p:spPr>
          <a:xfrm>
            <a:off x="3951150" y="1844824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/>
        </p:nvSpPr>
        <p:spPr>
          <a:xfrm rot="5400000">
            <a:off x="4772284" y="2337938"/>
            <a:ext cx="288032" cy="648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/>
          <p:cNvSpPr/>
          <p:nvPr/>
        </p:nvSpPr>
        <p:spPr>
          <a:xfrm>
            <a:off x="3663118" y="4531450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Rectangle 34"/>
          <p:cNvSpPr/>
          <p:nvPr/>
        </p:nvSpPr>
        <p:spPr>
          <a:xfrm rot="5400000">
            <a:off x="2868306" y="2805990"/>
            <a:ext cx="288032" cy="648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6070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5400000">
            <a:off x="1979928" y="2681300"/>
            <a:ext cx="288032" cy="648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/>
          <p:cNvSpPr/>
          <p:nvPr/>
        </p:nvSpPr>
        <p:spPr>
          <a:xfrm>
            <a:off x="3497191" y="3606552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 rot="16200000">
            <a:off x="3335627" y="5458663"/>
            <a:ext cx="288032" cy="648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/>
          <p:cNvSpPr/>
          <p:nvPr/>
        </p:nvSpPr>
        <p:spPr>
          <a:xfrm rot="5400000">
            <a:off x="4239182" y="3282516"/>
            <a:ext cx="288032" cy="648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/>
          <p:cNvSpPr/>
          <p:nvPr/>
        </p:nvSpPr>
        <p:spPr>
          <a:xfrm>
            <a:off x="4932040" y="3861048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/>
          <p:cNvSpPr/>
          <p:nvPr/>
        </p:nvSpPr>
        <p:spPr>
          <a:xfrm>
            <a:off x="3951150" y="1844824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/>
        </p:nvSpPr>
        <p:spPr>
          <a:xfrm>
            <a:off x="4772284" y="2337938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/>
          <p:cNvSpPr/>
          <p:nvPr/>
        </p:nvSpPr>
        <p:spPr>
          <a:xfrm rot="5400000">
            <a:off x="6031347" y="1423628"/>
            <a:ext cx="288032" cy="648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/>
          <p:cNvSpPr/>
          <p:nvPr/>
        </p:nvSpPr>
        <p:spPr>
          <a:xfrm>
            <a:off x="6660232" y="2357264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/>
          <p:cNvSpPr/>
          <p:nvPr/>
        </p:nvSpPr>
        <p:spPr>
          <a:xfrm rot="16200000">
            <a:off x="5887331" y="2814388"/>
            <a:ext cx="288032" cy="648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/>
          <p:cNvSpPr/>
          <p:nvPr/>
        </p:nvSpPr>
        <p:spPr>
          <a:xfrm>
            <a:off x="7402223" y="2935796"/>
            <a:ext cx="288032" cy="648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/>
          <p:cNvSpPr/>
          <p:nvPr/>
        </p:nvSpPr>
        <p:spPr>
          <a:xfrm rot="5400000">
            <a:off x="7402223" y="2033228"/>
            <a:ext cx="288032" cy="648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/>
          <p:cNvSpPr/>
          <p:nvPr/>
        </p:nvSpPr>
        <p:spPr>
          <a:xfrm>
            <a:off x="8095081" y="2611760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 17"/>
          <p:cNvSpPr/>
          <p:nvPr/>
        </p:nvSpPr>
        <p:spPr>
          <a:xfrm>
            <a:off x="7114191" y="595536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/>
          <p:cNvSpPr/>
          <p:nvPr/>
        </p:nvSpPr>
        <p:spPr>
          <a:xfrm>
            <a:off x="7935325" y="1088650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/>
          <p:cNvSpPr/>
          <p:nvPr/>
        </p:nvSpPr>
        <p:spPr>
          <a:xfrm rot="5400000">
            <a:off x="5613392" y="4231940"/>
            <a:ext cx="288032" cy="648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 20"/>
          <p:cNvSpPr/>
          <p:nvPr/>
        </p:nvSpPr>
        <p:spPr>
          <a:xfrm>
            <a:off x="6840252" y="5753187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/>
          <p:cNvSpPr/>
          <p:nvPr/>
        </p:nvSpPr>
        <p:spPr>
          <a:xfrm rot="16200000">
            <a:off x="5793412" y="5240052"/>
            <a:ext cx="288032" cy="648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/>
          <p:cNvSpPr/>
          <p:nvPr/>
        </p:nvSpPr>
        <p:spPr>
          <a:xfrm rot="5400000">
            <a:off x="6984268" y="4841540"/>
            <a:ext cx="288032" cy="648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ectangle 24"/>
          <p:cNvSpPr/>
          <p:nvPr/>
        </p:nvSpPr>
        <p:spPr>
          <a:xfrm>
            <a:off x="8209550" y="5520743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/>
          <p:cNvSpPr/>
          <p:nvPr/>
        </p:nvSpPr>
        <p:spPr>
          <a:xfrm>
            <a:off x="3048326" y="4772000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Rectangle 26"/>
          <p:cNvSpPr/>
          <p:nvPr/>
        </p:nvSpPr>
        <p:spPr>
          <a:xfrm>
            <a:off x="7517370" y="3896962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Rectangle 27"/>
          <p:cNvSpPr/>
          <p:nvPr/>
        </p:nvSpPr>
        <p:spPr>
          <a:xfrm rot="5400000">
            <a:off x="466430" y="3779871"/>
            <a:ext cx="288032" cy="648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/>
          <p:cNvSpPr/>
          <p:nvPr/>
        </p:nvSpPr>
        <p:spPr>
          <a:xfrm>
            <a:off x="951299" y="5903948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Rectangle 29"/>
          <p:cNvSpPr/>
          <p:nvPr/>
        </p:nvSpPr>
        <p:spPr>
          <a:xfrm rot="16200000">
            <a:off x="322414" y="5170631"/>
            <a:ext cx="288032" cy="648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Rectangle 31"/>
          <p:cNvSpPr/>
          <p:nvPr/>
        </p:nvSpPr>
        <p:spPr>
          <a:xfrm rot="5400000">
            <a:off x="1513270" y="4689140"/>
            <a:ext cx="288032" cy="648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Rectangle 32"/>
          <p:cNvSpPr/>
          <p:nvPr/>
        </p:nvSpPr>
        <p:spPr>
          <a:xfrm>
            <a:off x="2432083" y="5753187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Rectangle 33"/>
          <p:cNvSpPr/>
          <p:nvPr/>
        </p:nvSpPr>
        <p:spPr>
          <a:xfrm>
            <a:off x="1097370" y="3311985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Rectangle 34"/>
          <p:cNvSpPr/>
          <p:nvPr/>
        </p:nvSpPr>
        <p:spPr>
          <a:xfrm>
            <a:off x="2691932" y="3154948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Rectangle 35"/>
          <p:cNvSpPr/>
          <p:nvPr/>
        </p:nvSpPr>
        <p:spPr>
          <a:xfrm rot="5400000">
            <a:off x="787122" y="939227"/>
            <a:ext cx="288032" cy="648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Rectangle 36"/>
          <p:cNvSpPr/>
          <p:nvPr/>
        </p:nvSpPr>
        <p:spPr>
          <a:xfrm>
            <a:off x="4617992" y="5490205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Rectangle 37"/>
          <p:cNvSpPr/>
          <p:nvPr/>
        </p:nvSpPr>
        <p:spPr>
          <a:xfrm rot="16200000">
            <a:off x="643106" y="2329987"/>
            <a:ext cx="288032" cy="648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Rectangle 39"/>
          <p:cNvSpPr/>
          <p:nvPr/>
        </p:nvSpPr>
        <p:spPr>
          <a:xfrm rot="5400000">
            <a:off x="4658359" y="1063588"/>
            <a:ext cx="288032" cy="648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Rectangle 40"/>
          <p:cNvSpPr/>
          <p:nvPr/>
        </p:nvSpPr>
        <p:spPr>
          <a:xfrm>
            <a:off x="2835948" y="1279612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2" name="Rectangle 41"/>
          <p:cNvSpPr/>
          <p:nvPr/>
        </p:nvSpPr>
        <p:spPr>
          <a:xfrm>
            <a:off x="1869966" y="111135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Rectangle 42"/>
          <p:cNvSpPr/>
          <p:nvPr/>
        </p:nvSpPr>
        <p:spPr>
          <a:xfrm>
            <a:off x="3807134" y="471175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28605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Serial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203" y="1400952"/>
            <a:ext cx="8229600" cy="2488028"/>
          </a:xfrm>
        </p:spPr>
        <p:txBody>
          <a:bodyPr>
            <a:normAutofit/>
          </a:bodyPr>
          <a:lstStyle/>
          <a:p>
            <a:r>
              <a:rPr lang="en-AU" dirty="0"/>
              <a:t>That second one was more difficult than the first one.</a:t>
            </a:r>
          </a:p>
          <a:p>
            <a:r>
              <a:rPr lang="en-AU" dirty="0"/>
              <a:t>The more distracting objects we have (</a:t>
            </a:r>
            <a:r>
              <a:rPr lang="en-AU" b="1" dirty="0"/>
              <a:t>set size</a:t>
            </a:r>
            <a:r>
              <a:rPr lang="en-AU" dirty="0"/>
              <a:t>), the harder it is to find the target</a:t>
            </a:r>
            <a:r>
              <a:rPr lang="is-IS" dirty="0"/>
              <a:t>….</a:t>
            </a:r>
            <a:endParaRPr lang="en-AU" dirty="0"/>
          </a:p>
          <a:p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4" name="Rectangle 3"/>
          <p:cNvSpPr/>
          <p:nvPr/>
        </p:nvSpPr>
        <p:spPr>
          <a:xfrm>
            <a:off x="3635896" y="3201537"/>
            <a:ext cx="2520280" cy="2136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/>
          <p:cNvSpPr txBox="1"/>
          <p:nvPr/>
        </p:nvSpPr>
        <p:spPr>
          <a:xfrm>
            <a:off x="4381272" y="5739442"/>
            <a:ext cx="89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/>
              <a:t>Set size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1600" y="3981169"/>
            <a:ext cx="1943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b="1" dirty="0"/>
              <a:t>Search time “RT”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815075" y="3561576"/>
            <a:ext cx="1981061" cy="13709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142067" y="4794063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/>
              <a:t>400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42067" y="4108570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/>
              <a:t>800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63520" y="3423076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/>
              <a:t>1200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81265" y="539951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/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81272" y="540004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/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81279" y="538827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/>
              <a:t>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81286" y="539951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6042054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37593" y="3068960"/>
            <a:ext cx="288032" cy="648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1929470" y="2039764"/>
            <a:ext cx="5392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/>
              <a:t>More desk-slapping! Your task is to find this shape:</a:t>
            </a:r>
          </a:p>
        </p:txBody>
      </p:sp>
    </p:spTree>
    <p:extLst>
      <p:ext uri="{BB962C8B-B14F-4D97-AF65-F5344CB8AC3E}">
        <p14:creationId xmlns:p14="http://schemas.microsoft.com/office/powerpoint/2010/main" val="2239445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25235" y="4509120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/>
          <p:cNvSpPr/>
          <p:nvPr/>
        </p:nvSpPr>
        <p:spPr>
          <a:xfrm>
            <a:off x="3131242" y="3537012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4394403" y="1595062"/>
            <a:ext cx="288032" cy="648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/>
          <p:cNvSpPr/>
          <p:nvPr/>
        </p:nvSpPr>
        <p:spPr>
          <a:xfrm>
            <a:off x="4538419" y="3068960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/>
          <p:cNvSpPr/>
          <p:nvPr/>
        </p:nvSpPr>
        <p:spPr>
          <a:xfrm>
            <a:off x="3299158" y="2390710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/>
          <p:cNvSpPr/>
          <p:nvPr/>
        </p:nvSpPr>
        <p:spPr>
          <a:xfrm>
            <a:off x="5652120" y="3537012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42149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96136" y="3448542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/>
          <p:cNvSpPr/>
          <p:nvPr/>
        </p:nvSpPr>
        <p:spPr>
          <a:xfrm>
            <a:off x="3937203" y="3481515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6660232" y="5301208"/>
            <a:ext cx="288032" cy="648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/>
          <p:cNvSpPr/>
          <p:nvPr/>
        </p:nvSpPr>
        <p:spPr>
          <a:xfrm>
            <a:off x="5330507" y="2066674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/>
          <p:cNvSpPr/>
          <p:nvPr/>
        </p:nvSpPr>
        <p:spPr>
          <a:xfrm>
            <a:off x="3299158" y="2390710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/>
          <p:cNvSpPr/>
          <p:nvPr/>
        </p:nvSpPr>
        <p:spPr>
          <a:xfrm>
            <a:off x="5186491" y="4509120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/>
          <p:cNvSpPr/>
          <p:nvPr/>
        </p:nvSpPr>
        <p:spPr>
          <a:xfrm>
            <a:off x="3595237" y="4830410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/>
        </p:nvSpPr>
        <p:spPr>
          <a:xfrm>
            <a:off x="1736304" y="4863383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/>
          <p:cNvSpPr/>
          <p:nvPr/>
        </p:nvSpPr>
        <p:spPr>
          <a:xfrm>
            <a:off x="3129608" y="3448542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/>
          <p:cNvSpPr/>
          <p:nvPr/>
        </p:nvSpPr>
        <p:spPr>
          <a:xfrm>
            <a:off x="1098259" y="3772578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/>
          <p:cNvSpPr/>
          <p:nvPr/>
        </p:nvSpPr>
        <p:spPr>
          <a:xfrm>
            <a:off x="2985592" y="5890988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/>
          <p:cNvSpPr/>
          <p:nvPr/>
        </p:nvSpPr>
        <p:spPr>
          <a:xfrm>
            <a:off x="8157482" y="1678520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/>
          <p:cNvSpPr/>
          <p:nvPr/>
        </p:nvSpPr>
        <p:spPr>
          <a:xfrm>
            <a:off x="6298549" y="1711493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/>
          <p:cNvSpPr/>
          <p:nvPr/>
        </p:nvSpPr>
        <p:spPr>
          <a:xfrm>
            <a:off x="7691853" y="296652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 17"/>
          <p:cNvSpPr/>
          <p:nvPr/>
        </p:nvSpPr>
        <p:spPr>
          <a:xfrm>
            <a:off x="5660504" y="620688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/>
          <p:cNvSpPr/>
          <p:nvPr/>
        </p:nvSpPr>
        <p:spPr>
          <a:xfrm>
            <a:off x="7547837" y="2739098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/>
          <p:cNvSpPr/>
          <p:nvPr/>
        </p:nvSpPr>
        <p:spPr>
          <a:xfrm>
            <a:off x="2813176" y="1909422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 20"/>
          <p:cNvSpPr/>
          <p:nvPr/>
        </p:nvSpPr>
        <p:spPr>
          <a:xfrm>
            <a:off x="954243" y="1942395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/>
          <p:cNvSpPr/>
          <p:nvPr/>
        </p:nvSpPr>
        <p:spPr>
          <a:xfrm>
            <a:off x="2347547" y="527554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/>
          <p:cNvSpPr/>
          <p:nvPr/>
        </p:nvSpPr>
        <p:spPr>
          <a:xfrm>
            <a:off x="316198" y="851590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/>
          <p:cNvSpPr/>
          <p:nvPr/>
        </p:nvSpPr>
        <p:spPr>
          <a:xfrm>
            <a:off x="2203531" y="2970000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ectangle 24"/>
          <p:cNvSpPr/>
          <p:nvPr/>
        </p:nvSpPr>
        <p:spPr>
          <a:xfrm>
            <a:off x="6379652" y="2772843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/>
          <p:cNvSpPr/>
          <p:nvPr/>
        </p:nvSpPr>
        <p:spPr>
          <a:xfrm>
            <a:off x="5948536" y="5458857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Rectangle 26"/>
          <p:cNvSpPr/>
          <p:nvPr/>
        </p:nvSpPr>
        <p:spPr>
          <a:xfrm>
            <a:off x="5029864" y="327797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Rectangle 27"/>
          <p:cNvSpPr/>
          <p:nvPr/>
        </p:nvSpPr>
        <p:spPr>
          <a:xfrm>
            <a:off x="2998515" y="651833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/>
          <p:cNvSpPr/>
          <p:nvPr/>
        </p:nvSpPr>
        <p:spPr>
          <a:xfrm>
            <a:off x="4885848" y="2770243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Rectangle 29"/>
          <p:cNvSpPr/>
          <p:nvPr/>
        </p:nvSpPr>
        <p:spPr>
          <a:xfrm>
            <a:off x="8578268" y="4830410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Rectangle 30"/>
          <p:cNvSpPr/>
          <p:nvPr/>
        </p:nvSpPr>
        <p:spPr>
          <a:xfrm>
            <a:off x="7403821" y="4903663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Rectangle 31"/>
          <p:cNvSpPr/>
          <p:nvPr/>
        </p:nvSpPr>
        <p:spPr>
          <a:xfrm>
            <a:off x="8112639" y="3448542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Rectangle 32"/>
          <p:cNvSpPr/>
          <p:nvPr/>
        </p:nvSpPr>
        <p:spPr>
          <a:xfrm>
            <a:off x="6292988" y="3903552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Rectangle 33"/>
          <p:cNvSpPr/>
          <p:nvPr/>
        </p:nvSpPr>
        <p:spPr>
          <a:xfrm>
            <a:off x="7968623" y="5890988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Rectangle 34"/>
          <p:cNvSpPr/>
          <p:nvPr/>
        </p:nvSpPr>
        <p:spPr>
          <a:xfrm>
            <a:off x="2801914" y="4838342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Rectangle 35"/>
          <p:cNvSpPr/>
          <p:nvPr/>
        </p:nvSpPr>
        <p:spPr>
          <a:xfrm>
            <a:off x="942981" y="4871315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Rectangle 36"/>
          <p:cNvSpPr/>
          <p:nvPr/>
        </p:nvSpPr>
        <p:spPr>
          <a:xfrm>
            <a:off x="2175301" y="4005064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Rectangle 37"/>
          <p:cNvSpPr/>
          <p:nvPr/>
        </p:nvSpPr>
        <p:spPr>
          <a:xfrm>
            <a:off x="304936" y="3780510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Rectangle 38"/>
          <p:cNvSpPr/>
          <p:nvPr/>
        </p:nvSpPr>
        <p:spPr>
          <a:xfrm>
            <a:off x="2192269" y="5898920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Rectangle 39"/>
          <p:cNvSpPr/>
          <p:nvPr/>
        </p:nvSpPr>
        <p:spPr>
          <a:xfrm>
            <a:off x="4499992" y="5733256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Rectangle 40"/>
          <p:cNvSpPr/>
          <p:nvPr/>
        </p:nvSpPr>
        <p:spPr>
          <a:xfrm>
            <a:off x="1915499" y="1605720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2" name="Rectangle 41"/>
          <p:cNvSpPr/>
          <p:nvPr/>
        </p:nvSpPr>
        <p:spPr>
          <a:xfrm>
            <a:off x="3737243" y="1175626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Rectangle 42"/>
          <p:cNvSpPr/>
          <p:nvPr/>
        </p:nvSpPr>
        <p:spPr>
          <a:xfrm>
            <a:off x="954243" y="2867146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Rectangle 43"/>
          <p:cNvSpPr/>
          <p:nvPr/>
        </p:nvSpPr>
        <p:spPr>
          <a:xfrm>
            <a:off x="4080850" y="2124771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5" name="Rectangle 44"/>
          <p:cNvSpPr/>
          <p:nvPr/>
        </p:nvSpPr>
        <p:spPr>
          <a:xfrm>
            <a:off x="4499992" y="4215311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6" name="Rectangle 45"/>
          <p:cNvSpPr/>
          <p:nvPr/>
        </p:nvSpPr>
        <p:spPr>
          <a:xfrm>
            <a:off x="7163521" y="3825955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7" name="Rectangle 46"/>
          <p:cNvSpPr/>
          <p:nvPr/>
        </p:nvSpPr>
        <p:spPr>
          <a:xfrm>
            <a:off x="6667684" y="851590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8" name="Rectangle 47"/>
          <p:cNvSpPr/>
          <p:nvPr/>
        </p:nvSpPr>
        <p:spPr>
          <a:xfrm>
            <a:off x="1121718" y="615036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96963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Parallel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306636"/>
          </a:xfrm>
        </p:spPr>
        <p:txBody>
          <a:bodyPr>
            <a:normAutofit/>
          </a:bodyPr>
          <a:lstStyle/>
          <a:p>
            <a:r>
              <a:rPr lang="en-AU" dirty="0"/>
              <a:t>That last one was still very easy.</a:t>
            </a:r>
          </a:p>
          <a:p>
            <a:r>
              <a:rPr lang="en-AU" dirty="0"/>
              <a:t>It seems no more difficult than the first one.</a:t>
            </a:r>
          </a:p>
          <a:p>
            <a:r>
              <a:rPr lang="en-AU" dirty="0"/>
              <a:t>So: more distractors </a:t>
            </a:r>
            <a:r>
              <a:rPr lang="en-AU" dirty="0">
                <a:cs typeface="Arial" panose="020B0604020202020204" pitchFamily="34" charset="0"/>
              </a:rPr>
              <a:t>≠ harder search</a:t>
            </a:r>
            <a:endParaRPr lang="en-AU" dirty="0"/>
          </a:p>
        </p:txBody>
      </p:sp>
      <p:sp>
        <p:nvSpPr>
          <p:cNvPr id="16" name="Rectangle 15"/>
          <p:cNvSpPr/>
          <p:nvPr/>
        </p:nvSpPr>
        <p:spPr>
          <a:xfrm>
            <a:off x="2816374" y="3467977"/>
            <a:ext cx="2520280" cy="2136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TextBox 16"/>
          <p:cNvSpPr txBox="1"/>
          <p:nvPr/>
        </p:nvSpPr>
        <p:spPr>
          <a:xfrm>
            <a:off x="3561750" y="5942949"/>
            <a:ext cx="89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/>
              <a:t>Set size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1081" y="4201464"/>
            <a:ext cx="1943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b="1" dirty="0"/>
              <a:t>Search time “RT”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2995553" y="5199002"/>
            <a:ext cx="2107971" cy="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322545" y="5060503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/>
              <a:t>400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22545" y="4375010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/>
              <a:t>800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43998" y="3689516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/>
              <a:t>1200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61743" y="566595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/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61750" y="566648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/>
              <a:t>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61757" y="565471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/>
              <a:t>8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61764" y="566595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0272618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“Pop out”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3993" y="1697368"/>
            <a:ext cx="7886700" cy="3293336"/>
          </a:xfrm>
        </p:spPr>
        <p:txBody>
          <a:bodyPr>
            <a:normAutofit/>
          </a:bodyPr>
          <a:lstStyle/>
          <a:p>
            <a:r>
              <a:rPr lang="en-AU" sz="2400" dirty="0"/>
              <a:t>When the target is defined by a specific feature (e.g., colour) it seems to “pop-out”.</a:t>
            </a:r>
          </a:p>
          <a:p>
            <a:r>
              <a:rPr lang="en-AU" sz="2400" dirty="0"/>
              <a:t>The “set-size” (number of distractors) makes no difference.</a:t>
            </a:r>
          </a:p>
          <a:p>
            <a:r>
              <a:rPr lang="en-AU" sz="2400" dirty="0"/>
              <a:t>Doesn’t matter much what kind of feature it is (colour, shape, size, orientation, motion, depth)</a:t>
            </a:r>
            <a:r>
              <a:rPr lang="is-IS" sz="2400" dirty="0"/>
              <a:t>…</a:t>
            </a:r>
            <a:endParaRPr lang="en-AU" sz="2400" dirty="0"/>
          </a:p>
          <a:p>
            <a:endParaRPr lang="en-A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228380" y="916177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(again!)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83018" y="5364708"/>
            <a:ext cx="288032" cy="648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3109277" y="4572620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/>
          <p:cNvSpPr/>
          <p:nvPr/>
        </p:nvSpPr>
        <p:spPr>
          <a:xfrm>
            <a:off x="3871322" y="5522357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/>
          <p:cNvSpPr/>
          <p:nvPr/>
        </p:nvSpPr>
        <p:spPr>
          <a:xfrm>
            <a:off x="6501054" y="4893910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/>
          <p:cNvSpPr/>
          <p:nvPr/>
        </p:nvSpPr>
        <p:spPr>
          <a:xfrm>
            <a:off x="5326607" y="4967163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/>
          <p:cNvSpPr/>
          <p:nvPr/>
        </p:nvSpPr>
        <p:spPr>
          <a:xfrm>
            <a:off x="4015080" y="4352423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/>
        </p:nvSpPr>
        <p:spPr>
          <a:xfrm>
            <a:off x="5769814" y="5541982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/>
          <p:cNvSpPr/>
          <p:nvPr/>
        </p:nvSpPr>
        <p:spPr>
          <a:xfrm>
            <a:off x="1800478" y="5732524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/>
          <p:cNvSpPr/>
          <p:nvPr/>
        </p:nvSpPr>
        <p:spPr>
          <a:xfrm>
            <a:off x="2422778" y="4278811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/>
          <p:cNvSpPr/>
          <p:nvPr/>
        </p:nvSpPr>
        <p:spPr>
          <a:xfrm>
            <a:off x="4810087" y="4278811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1427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9752" y="4653136"/>
            <a:ext cx="57419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6600" dirty="0"/>
              <a:t>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55776" y="1484784"/>
            <a:ext cx="62388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6600" dirty="0"/>
              <a:t>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72023" y="3491721"/>
            <a:ext cx="62388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6600" dirty="0"/>
              <a:t>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02003" y="3603978"/>
            <a:ext cx="62388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6600" dirty="0"/>
              <a:t>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13042" y="529188"/>
            <a:ext cx="62388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6600" dirty="0"/>
              <a:t>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65376" y="2094384"/>
            <a:ext cx="62388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6600" dirty="0"/>
              <a:t>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48264" y="2583387"/>
            <a:ext cx="62388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6600" dirty="0"/>
              <a:t>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00920" y="1941984"/>
            <a:ext cx="62388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6600" dirty="0"/>
              <a:t>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45417" y="1293042"/>
            <a:ext cx="62388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6600" dirty="0"/>
              <a:t>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56550" y="5377176"/>
            <a:ext cx="62388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6600" dirty="0"/>
              <a:t>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58039" y="3701240"/>
            <a:ext cx="62388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6600" dirty="0"/>
              <a:t>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74403" y="4509120"/>
            <a:ext cx="62388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6600" dirty="0"/>
              <a:t>X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32176" y="2029389"/>
            <a:ext cx="62388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6600" dirty="0"/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83968" y="681588"/>
            <a:ext cx="62388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6600" dirty="0"/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82231" y="4269180"/>
            <a:ext cx="62388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6600" dirty="0"/>
              <a:t>X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52120" y="2246784"/>
            <a:ext cx="62388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6600" dirty="0"/>
              <a:t>X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31640" y="3491721"/>
            <a:ext cx="62388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6600" dirty="0"/>
              <a:t>X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62587" y="5207134"/>
            <a:ext cx="62388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660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6895574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051720" y="2348880"/>
            <a:ext cx="504056" cy="50405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Oval 4"/>
          <p:cNvSpPr/>
          <p:nvPr/>
        </p:nvSpPr>
        <p:spPr>
          <a:xfrm>
            <a:off x="7012999" y="4838649"/>
            <a:ext cx="504056" cy="50405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Oval 5"/>
          <p:cNvSpPr/>
          <p:nvPr/>
        </p:nvSpPr>
        <p:spPr>
          <a:xfrm>
            <a:off x="2051720" y="3699523"/>
            <a:ext cx="504056" cy="50405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Oval 6"/>
          <p:cNvSpPr/>
          <p:nvPr/>
        </p:nvSpPr>
        <p:spPr>
          <a:xfrm>
            <a:off x="1273929" y="1622986"/>
            <a:ext cx="504056" cy="50405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Oval 7"/>
          <p:cNvSpPr/>
          <p:nvPr/>
        </p:nvSpPr>
        <p:spPr>
          <a:xfrm>
            <a:off x="7020272" y="2646145"/>
            <a:ext cx="504056" cy="50405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Oval 8"/>
          <p:cNvSpPr/>
          <p:nvPr/>
        </p:nvSpPr>
        <p:spPr>
          <a:xfrm>
            <a:off x="5436103" y="2095587"/>
            <a:ext cx="504056" cy="50405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Oval 9"/>
          <p:cNvSpPr/>
          <p:nvPr/>
        </p:nvSpPr>
        <p:spPr>
          <a:xfrm>
            <a:off x="2356520" y="1124744"/>
            <a:ext cx="504056" cy="50405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Oval 10"/>
          <p:cNvSpPr/>
          <p:nvPr/>
        </p:nvSpPr>
        <p:spPr>
          <a:xfrm>
            <a:off x="3118520" y="4101903"/>
            <a:ext cx="504056" cy="50405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Oval 11"/>
          <p:cNvSpPr/>
          <p:nvPr/>
        </p:nvSpPr>
        <p:spPr>
          <a:xfrm>
            <a:off x="4480756" y="2988604"/>
            <a:ext cx="504056" cy="50405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Oval 12"/>
          <p:cNvSpPr/>
          <p:nvPr/>
        </p:nvSpPr>
        <p:spPr>
          <a:xfrm>
            <a:off x="740250" y="3832943"/>
            <a:ext cx="504056" cy="50405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Oval 13"/>
          <p:cNvSpPr/>
          <p:nvPr/>
        </p:nvSpPr>
        <p:spPr>
          <a:xfrm>
            <a:off x="5081520" y="4293096"/>
            <a:ext cx="504056" cy="50405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Oval 14"/>
          <p:cNvSpPr/>
          <p:nvPr/>
        </p:nvSpPr>
        <p:spPr>
          <a:xfrm>
            <a:off x="3774976" y="1864031"/>
            <a:ext cx="504056" cy="50405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Oval 15"/>
          <p:cNvSpPr/>
          <p:nvPr/>
        </p:nvSpPr>
        <p:spPr>
          <a:xfrm>
            <a:off x="6300192" y="3616919"/>
            <a:ext cx="216024" cy="21602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Oval 16"/>
          <p:cNvSpPr/>
          <p:nvPr/>
        </p:nvSpPr>
        <p:spPr>
          <a:xfrm>
            <a:off x="1665040" y="5013176"/>
            <a:ext cx="504056" cy="50405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Oval 17"/>
          <p:cNvSpPr/>
          <p:nvPr/>
        </p:nvSpPr>
        <p:spPr>
          <a:xfrm>
            <a:off x="3622576" y="5517232"/>
            <a:ext cx="504056" cy="50405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Oval 18"/>
          <p:cNvSpPr/>
          <p:nvPr/>
        </p:nvSpPr>
        <p:spPr>
          <a:xfrm>
            <a:off x="5580112" y="5445224"/>
            <a:ext cx="504056" cy="50405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Oval 19"/>
          <p:cNvSpPr/>
          <p:nvPr/>
        </p:nvSpPr>
        <p:spPr>
          <a:xfrm>
            <a:off x="5940152" y="1196752"/>
            <a:ext cx="504056" cy="50405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453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819137" y="2663531"/>
            <a:ext cx="4824536" cy="295232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sz="2400" dirty="0"/>
              <a:t>“Attention is…the taking into possession of the mind, in clear and vivid form, of one out of what seem several simultaneously possible </a:t>
            </a:r>
            <a:r>
              <a:rPr lang="en-AU" sz="2400" dirty="0">
                <a:solidFill>
                  <a:schemeClr val="accent6"/>
                </a:solidFill>
              </a:rPr>
              <a:t>objects or trains of thought. </a:t>
            </a:r>
          </a:p>
        </p:txBody>
      </p:sp>
      <p:sp>
        <p:nvSpPr>
          <p:cNvPr id="6" name="Rectangle 5"/>
          <p:cNvSpPr/>
          <p:nvPr/>
        </p:nvSpPr>
        <p:spPr>
          <a:xfrm>
            <a:off x="4708968" y="216617"/>
            <a:ext cx="1446028" cy="144602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413500" y="431800"/>
            <a:ext cx="23594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How many things are we paying attention to?</a:t>
            </a:r>
          </a:p>
        </p:txBody>
      </p:sp>
      <p:sp>
        <p:nvSpPr>
          <p:cNvPr id="5" name="Rectangle 4"/>
          <p:cNvSpPr/>
          <p:nvPr/>
        </p:nvSpPr>
        <p:spPr>
          <a:xfrm>
            <a:off x="6249286" y="2385132"/>
            <a:ext cx="1446028" cy="1446028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84532" y="4025900"/>
            <a:ext cx="2118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What kind of thing are we </a:t>
            </a:r>
            <a:r>
              <a:rPr lang="en-US" sz="2000"/>
              <a:t>paying attention to?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4076036" y="82779"/>
            <a:ext cx="4416425" cy="1949222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045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96136" y="3448542"/>
            <a:ext cx="28803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/>
          <p:cNvSpPr/>
          <p:nvPr/>
        </p:nvSpPr>
        <p:spPr>
          <a:xfrm>
            <a:off x="3937203" y="3481515"/>
            <a:ext cx="28803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6660232" y="5301208"/>
            <a:ext cx="28803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/>
          <p:cNvSpPr/>
          <p:nvPr/>
        </p:nvSpPr>
        <p:spPr>
          <a:xfrm>
            <a:off x="5330507" y="2066674"/>
            <a:ext cx="28803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/>
          <p:cNvSpPr/>
          <p:nvPr/>
        </p:nvSpPr>
        <p:spPr>
          <a:xfrm>
            <a:off x="3299158" y="2390710"/>
            <a:ext cx="28803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/>
          <p:cNvSpPr/>
          <p:nvPr/>
        </p:nvSpPr>
        <p:spPr>
          <a:xfrm>
            <a:off x="5186491" y="4509120"/>
            <a:ext cx="28803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/>
          <p:cNvSpPr/>
          <p:nvPr/>
        </p:nvSpPr>
        <p:spPr>
          <a:xfrm>
            <a:off x="3595237" y="4830410"/>
            <a:ext cx="28803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/>
        </p:nvSpPr>
        <p:spPr>
          <a:xfrm>
            <a:off x="1736304" y="4863383"/>
            <a:ext cx="28803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/>
          <p:cNvSpPr/>
          <p:nvPr/>
        </p:nvSpPr>
        <p:spPr>
          <a:xfrm>
            <a:off x="3129608" y="3448542"/>
            <a:ext cx="28803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/>
          <p:cNvSpPr/>
          <p:nvPr/>
        </p:nvSpPr>
        <p:spPr>
          <a:xfrm>
            <a:off x="1098259" y="3772578"/>
            <a:ext cx="28803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/>
          <p:cNvSpPr/>
          <p:nvPr/>
        </p:nvSpPr>
        <p:spPr>
          <a:xfrm>
            <a:off x="2985592" y="5890988"/>
            <a:ext cx="28803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/>
          <p:cNvSpPr/>
          <p:nvPr/>
        </p:nvSpPr>
        <p:spPr>
          <a:xfrm>
            <a:off x="8157482" y="1678520"/>
            <a:ext cx="28803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/>
          <p:cNvSpPr/>
          <p:nvPr/>
        </p:nvSpPr>
        <p:spPr>
          <a:xfrm>
            <a:off x="6298549" y="1711493"/>
            <a:ext cx="28803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/>
          <p:cNvSpPr/>
          <p:nvPr/>
        </p:nvSpPr>
        <p:spPr>
          <a:xfrm>
            <a:off x="7691853" y="296652"/>
            <a:ext cx="28803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 17"/>
          <p:cNvSpPr/>
          <p:nvPr/>
        </p:nvSpPr>
        <p:spPr>
          <a:xfrm>
            <a:off x="5660504" y="620688"/>
            <a:ext cx="28803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/>
          <p:cNvSpPr/>
          <p:nvPr/>
        </p:nvSpPr>
        <p:spPr>
          <a:xfrm>
            <a:off x="7547837" y="2739098"/>
            <a:ext cx="28803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/>
          <p:cNvSpPr/>
          <p:nvPr/>
        </p:nvSpPr>
        <p:spPr>
          <a:xfrm>
            <a:off x="2813176" y="1909422"/>
            <a:ext cx="28803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 20"/>
          <p:cNvSpPr/>
          <p:nvPr/>
        </p:nvSpPr>
        <p:spPr>
          <a:xfrm>
            <a:off x="954243" y="1942395"/>
            <a:ext cx="28803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/>
          <p:cNvSpPr/>
          <p:nvPr/>
        </p:nvSpPr>
        <p:spPr>
          <a:xfrm>
            <a:off x="2347547" y="527554"/>
            <a:ext cx="28803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/>
          <p:cNvSpPr/>
          <p:nvPr/>
        </p:nvSpPr>
        <p:spPr>
          <a:xfrm>
            <a:off x="316198" y="851590"/>
            <a:ext cx="28803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/>
          <p:cNvSpPr/>
          <p:nvPr/>
        </p:nvSpPr>
        <p:spPr>
          <a:xfrm>
            <a:off x="2203531" y="2970000"/>
            <a:ext cx="28803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ectangle 24"/>
          <p:cNvSpPr/>
          <p:nvPr/>
        </p:nvSpPr>
        <p:spPr>
          <a:xfrm>
            <a:off x="6379652" y="2772843"/>
            <a:ext cx="28803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/>
          <p:cNvSpPr/>
          <p:nvPr/>
        </p:nvSpPr>
        <p:spPr>
          <a:xfrm>
            <a:off x="5948536" y="5458857"/>
            <a:ext cx="28803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Rectangle 26"/>
          <p:cNvSpPr/>
          <p:nvPr/>
        </p:nvSpPr>
        <p:spPr>
          <a:xfrm>
            <a:off x="5029864" y="327797"/>
            <a:ext cx="28803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Rectangle 27"/>
          <p:cNvSpPr/>
          <p:nvPr/>
        </p:nvSpPr>
        <p:spPr>
          <a:xfrm>
            <a:off x="2998515" y="651833"/>
            <a:ext cx="28803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/>
          <p:cNvSpPr/>
          <p:nvPr/>
        </p:nvSpPr>
        <p:spPr>
          <a:xfrm>
            <a:off x="4885848" y="2770243"/>
            <a:ext cx="28803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Rectangle 29"/>
          <p:cNvSpPr/>
          <p:nvPr/>
        </p:nvSpPr>
        <p:spPr>
          <a:xfrm>
            <a:off x="8578268" y="4830410"/>
            <a:ext cx="28803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Rectangle 30"/>
          <p:cNvSpPr/>
          <p:nvPr/>
        </p:nvSpPr>
        <p:spPr>
          <a:xfrm>
            <a:off x="7403821" y="4903663"/>
            <a:ext cx="28803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Rectangle 31"/>
          <p:cNvSpPr/>
          <p:nvPr/>
        </p:nvSpPr>
        <p:spPr>
          <a:xfrm>
            <a:off x="8112639" y="3448542"/>
            <a:ext cx="28803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Rectangle 32"/>
          <p:cNvSpPr/>
          <p:nvPr/>
        </p:nvSpPr>
        <p:spPr>
          <a:xfrm>
            <a:off x="6292988" y="3903552"/>
            <a:ext cx="28803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Rectangle 33"/>
          <p:cNvSpPr/>
          <p:nvPr/>
        </p:nvSpPr>
        <p:spPr>
          <a:xfrm>
            <a:off x="7968623" y="5890988"/>
            <a:ext cx="28803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Rectangle 34"/>
          <p:cNvSpPr/>
          <p:nvPr/>
        </p:nvSpPr>
        <p:spPr>
          <a:xfrm>
            <a:off x="2801914" y="4838342"/>
            <a:ext cx="28803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Rectangle 35"/>
          <p:cNvSpPr/>
          <p:nvPr/>
        </p:nvSpPr>
        <p:spPr>
          <a:xfrm>
            <a:off x="942981" y="4871315"/>
            <a:ext cx="28803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Rectangle 36"/>
          <p:cNvSpPr/>
          <p:nvPr/>
        </p:nvSpPr>
        <p:spPr>
          <a:xfrm>
            <a:off x="2175301" y="4005064"/>
            <a:ext cx="28803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Rectangle 37"/>
          <p:cNvSpPr/>
          <p:nvPr/>
        </p:nvSpPr>
        <p:spPr>
          <a:xfrm>
            <a:off x="304936" y="3780510"/>
            <a:ext cx="28803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Rectangle 38"/>
          <p:cNvSpPr/>
          <p:nvPr/>
        </p:nvSpPr>
        <p:spPr>
          <a:xfrm>
            <a:off x="2192269" y="5898920"/>
            <a:ext cx="28803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Rectangle 39"/>
          <p:cNvSpPr/>
          <p:nvPr/>
        </p:nvSpPr>
        <p:spPr>
          <a:xfrm>
            <a:off x="4499992" y="5733256"/>
            <a:ext cx="28803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Rectangle 40"/>
          <p:cNvSpPr/>
          <p:nvPr/>
        </p:nvSpPr>
        <p:spPr>
          <a:xfrm rot="16200000">
            <a:off x="1915499" y="1605720"/>
            <a:ext cx="28803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2" name="Rectangle 41"/>
          <p:cNvSpPr/>
          <p:nvPr/>
        </p:nvSpPr>
        <p:spPr>
          <a:xfrm>
            <a:off x="3737243" y="1175626"/>
            <a:ext cx="28803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Rectangle 42"/>
          <p:cNvSpPr/>
          <p:nvPr/>
        </p:nvSpPr>
        <p:spPr>
          <a:xfrm>
            <a:off x="954243" y="2867146"/>
            <a:ext cx="28803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Rectangle 43"/>
          <p:cNvSpPr/>
          <p:nvPr/>
        </p:nvSpPr>
        <p:spPr>
          <a:xfrm>
            <a:off x="4080850" y="2124771"/>
            <a:ext cx="28803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5" name="Rectangle 44"/>
          <p:cNvSpPr/>
          <p:nvPr/>
        </p:nvSpPr>
        <p:spPr>
          <a:xfrm>
            <a:off x="4499992" y="4215311"/>
            <a:ext cx="28803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6" name="Rectangle 45"/>
          <p:cNvSpPr/>
          <p:nvPr/>
        </p:nvSpPr>
        <p:spPr>
          <a:xfrm>
            <a:off x="7163521" y="3825955"/>
            <a:ext cx="28803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7" name="Rectangle 46"/>
          <p:cNvSpPr/>
          <p:nvPr/>
        </p:nvSpPr>
        <p:spPr>
          <a:xfrm>
            <a:off x="6667684" y="851590"/>
            <a:ext cx="28803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8" name="Rectangle 47"/>
          <p:cNvSpPr/>
          <p:nvPr/>
        </p:nvSpPr>
        <p:spPr>
          <a:xfrm>
            <a:off x="1121718" y="615036"/>
            <a:ext cx="28803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0209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2627784" y="3717032"/>
            <a:ext cx="504056" cy="50405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Oval 21"/>
          <p:cNvSpPr/>
          <p:nvPr/>
        </p:nvSpPr>
        <p:spPr>
          <a:xfrm>
            <a:off x="899592" y="2204864"/>
            <a:ext cx="504056" cy="50405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Oval 22"/>
          <p:cNvSpPr/>
          <p:nvPr/>
        </p:nvSpPr>
        <p:spPr>
          <a:xfrm>
            <a:off x="1051992" y="4509120"/>
            <a:ext cx="504056" cy="50405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Oval 23"/>
          <p:cNvSpPr/>
          <p:nvPr/>
        </p:nvSpPr>
        <p:spPr>
          <a:xfrm>
            <a:off x="2987824" y="5342705"/>
            <a:ext cx="504056" cy="50405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Oval 24"/>
          <p:cNvSpPr/>
          <p:nvPr/>
        </p:nvSpPr>
        <p:spPr>
          <a:xfrm>
            <a:off x="2771800" y="2060848"/>
            <a:ext cx="504056" cy="50405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Oval 25"/>
          <p:cNvSpPr/>
          <p:nvPr/>
        </p:nvSpPr>
        <p:spPr>
          <a:xfrm>
            <a:off x="5508104" y="2238823"/>
            <a:ext cx="504056" cy="50405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Oval 26"/>
          <p:cNvSpPr/>
          <p:nvPr/>
        </p:nvSpPr>
        <p:spPr>
          <a:xfrm>
            <a:off x="1835696" y="2996952"/>
            <a:ext cx="504056" cy="50405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Oval 27"/>
          <p:cNvSpPr/>
          <p:nvPr/>
        </p:nvSpPr>
        <p:spPr>
          <a:xfrm>
            <a:off x="3995936" y="3514335"/>
            <a:ext cx="504056" cy="50405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Oval 28"/>
          <p:cNvSpPr/>
          <p:nvPr/>
        </p:nvSpPr>
        <p:spPr>
          <a:xfrm>
            <a:off x="4247964" y="1748094"/>
            <a:ext cx="504056" cy="50405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Oval 29"/>
          <p:cNvSpPr/>
          <p:nvPr/>
        </p:nvSpPr>
        <p:spPr>
          <a:xfrm>
            <a:off x="4499992" y="4761148"/>
            <a:ext cx="504056" cy="50405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Oval 30"/>
          <p:cNvSpPr/>
          <p:nvPr/>
        </p:nvSpPr>
        <p:spPr>
          <a:xfrm>
            <a:off x="5292080" y="3645024"/>
            <a:ext cx="504056" cy="50405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Oval 31"/>
          <p:cNvSpPr/>
          <p:nvPr/>
        </p:nvSpPr>
        <p:spPr>
          <a:xfrm>
            <a:off x="6876256" y="2694951"/>
            <a:ext cx="504056" cy="50405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Oval 32"/>
          <p:cNvSpPr/>
          <p:nvPr/>
        </p:nvSpPr>
        <p:spPr>
          <a:xfrm>
            <a:off x="1691680" y="1196752"/>
            <a:ext cx="504056" cy="50405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Oval 33"/>
          <p:cNvSpPr/>
          <p:nvPr/>
        </p:nvSpPr>
        <p:spPr>
          <a:xfrm>
            <a:off x="6027506" y="5265204"/>
            <a:ext cx="504056" cy="50405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Oval 34"/>
          <p:cNvSpPr/>
          <p:nvPr/>
        </p:nvSpPr>
        <p:spPr>
          <a:xfrm>
            <a:off x="7884368" y="1741430"/>
            <a:ext cx="504056" cy="50405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Oval 35"/>
          <p:cNvSpPr/>
          <p:nvPr/>
        </p:nvSpPr>
        <p:spPr>
          <a:xfrm>
            <a:off x="7868649" y="3717032"/>
            <a:ext cx="504056" cy="50405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Oval 36"/>
          <p:cNvSpPr/>
          <p:nvPr/>
        </p:nvSpPr>
        <p:spPr>
          <a:xfrm>
            <a:off x="8316416" y="4719884"/>
            <a:ext cx="504056" cy="50405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Oval 37"/>
          <p:cNvSpPr/>
          <p:nvPr/>
        </p:nvSpPr>
        <p:spPr>
          <a:xfrm>
            <a:off x="7092280" y="5605549"/>
            <a:ext cx="504056" cy="50405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006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37E-6 L -5.55556E-7 0.141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0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37E-6 L -5.55556E-7 0.1419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08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37E-6 L -5.55556E-7 0.1419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08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37E-6 L -5.55556E-7 0.1419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08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37E-6 L -5.55556E-7 0.1419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08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37E-6 L -5.55556E-7 0.1419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08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37E-6 L -5.55556E-7 0.1419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08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37E-6 L -5.55556E-7 0.1419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08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37E-6 L -5.55556E-7 0.1419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08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37E-6 L -5.55556E-7 0.1419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08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37E-6 L -5.55556E-7 0.1419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0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37E-6 L -5.55556E-7 0.1419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08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37E-6 L -5.55556E-7 0.1419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08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37E-6 L -5.55556E-7 0.1419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08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37E-6 L -5.55556E-7 0.1419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08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37E-6 L -5.55556E-7 0.1419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08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37E-6 L -5.55556E-7 0.1419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08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5E-6 -0.13333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beesley\Desktop\slide0081_image020.jpg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00808" y="1621238"/>
            <a:ext cx="4914520" cy="308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9598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u="sng" dirty="0"/>
              <a:t>Detecting</a:t>
            </a:r>
            <a:r>
              <a:rPr lang="en-AU" dirty="0"/>
              <a:t> features occurs in parallel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36193"/>
            <a:ext cx="7886700" cy="1803404"/>
          </a:xfrm>
        </p:spPr>
        <p:txBody>
          <a:bodyPr>
            <a:normAutofit/>
          </a:bodyPr>
          <a:lstStyle/>
          <a:p>
            <a:r>
              <a:rPr lang="en-AU" sz="2400" dirty="0"/>
              <a:t>“Feature maps” analyse the visual field and extract these primitive features in parallel.</a:t>
            </a:r>
          </a:p>
          <a:p>
            <a:r>
              <a:rPr lang="en-AU" sz="2400" dirty="0"/>
              <a:t>Hits on a particular analyser map lead to fast detection of the target item.</a:t>
            </a:r>
          </a:p>
          <a:p>
            <a:endParaRPr lang="en-AU" sz="2400" dirty="0"/>
          </a:p>
        </p:txBody>
      </p:sp>
      <p:sp>
        <p:nvSpPr>
          <p:cNvPr id="4" name="Rectangle 3"/>
          <p:cNvSpPr/>
          <p:nvPr/>
        </p:nvSpPr>
        <p:spPr>
          <a:xfrm>
            <a:off x="4604309" y="5013525"/>
            <a:ext cx="182883" cy="4272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/>
          <p:cNvSpPr/>
          <p:nvPr/>
        </p:nvSpPr>
        <p:spPr>
          <a:xfrm>
            <a:off x="3424001" y="5035263"/>
            <a:ext cx="182883" cy="4272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4308663" y="4102484"/>
            <a:ext cx="182883" cy="4272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/>
          <p:cNvSpPr/>
          <p:nvPr/>
        </p:nvSpPr>
        <p:spPr>
          <a:xfrm>
            <a:off x="3018882" y="4316115"/>
            <a:ext cx="182883" cy="42726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/>
          <p:cNvSpPr/>
          <p:nvPr/>
        </p:nvSpPr>
        <p:spPr>
          <a:xfrm>
            <a:off x="2911228" y="5013525"/>
            <a:ext cx="182883" cy="4272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/>
          <p:cNvSpPr/>
          <p:nvPr/>
        </p:nvSpPr>
        <p:spPr>
          <a:xfrm rot="1800000">
            <a:off x="1710347" y="5227156"/>
            <a:ext cx="182883" cy="4272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/>
        </p:nvSpPr>
        <p:spPr>
          <a:xfrm>
            <a:off x="4923310" y="3868320"/>
            <a:ext cx="182883" cy="4272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/>
          <p:cNvSpPr/>
          <p:nvPr/>
        </p:nvSpPr>
        <p:spPr>
          <a:xfrm>
            <a:off x="2710313" y="3998811"/>
            <a:ext cx="182883" cy="4272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/>
          <p:cNvSpPr/>
          <p:nvPr/>
        </p:nvSpPr>
        <p:spPr>
          <a:xfrm>
            <a:off x="1364906" y="4020549"/>
            <a:ext cx="182883" cy="4272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/>
          <p:cNvSpPr/>
          <p:nvPr/>
        </p:nvSpPr>
        <p:spPr>
          <a:xfrm>
            <a:off x="2323227" y="4698031"/>
            <a:ext cx="182883" cy="4272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/>
          <p:cNvSpPr/>
          <p:nvPr/>
        </p:nvSpPr>
        <p:spPr>
          <a:xfrm>
            <a:off x="4974805" y="4568049"/>
            <a:ext cx="182883" cy="4272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/>
          <p:cNvSpPr/>
          <p:nvPr/>
        </p:nvSpPr>
        <p:spPr>
          <a:xfrm>
            <a:off x="4026332" y="4566334"/>
            <a:ext cx="182883" cy="4272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/>
          <p:cNvSpPr/>
          <p:nvPr/>
        </p:nvSpPr>
        <p:spPr>
          <a:xfrm>
            <a:off x="4919779" y="5313505"/>
            <a:ext cx="182883" cy="42726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/>
          <p:cNvSpPr/>
          <p:nvPr/>
        </p:nvSpPr>
        <p:spPr>
          <a:xfrm>
            <a:off x="2305302" y="5380430"/>
            <a:ext cx="182883" cy="4272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 20"/>
          <p:cNvSpPr/>
          <p:nvPr/>
        </p:nvSpPr>
        <p:spPr>
          <a:xfrm>
            <a:off x="983905" y="5244256"/>
            <a:ext cx="182883" cy="4272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/>
          <p:cNvSpPr/>
          <p:nvPr/>
        </p:nvSpPr>
        <p:spPr>
          <a:xfrm>
            <a:off x="1530006" y="4630221"/>
            <a:ext cx="182883" cy="4272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/>
          <p:cNvSpPr/>
          <p:nvPr/>
        </p:nvSpPr>
        <p:spPr>
          <a:xfrm>
            <a:off x="3515208" y="4140786"/>
            <a:ext cx="182883" cy="4272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ectangle 24"/>
          <p:cNvSpPr/>
          <p:nvPr/>
        </p:nvSpPr>
        <p:spPr>
          <a:xfrm>
            <a:off x="3781337" y="5519042"/>
            <a:ext cx="182883" cy="4272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TextBox 27"/>
          <p:cNvSpPr txBox="1"/>
          <p:nvPr/>
        </p:nvSpPr>
        <p:spPr>
          <a:xfrm>
            <a:off x="5969350" y="4115770"/>
            <a:ext cx="2573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the distinctive items “pop out” suggesting that each feature is processed separately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795323" y="3868320"/>
            <a:ext cx="2954977" cy="16741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323227" y="6290361"/>
            <a:ext cx="4674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/>
              <a:t>(</a:t>
            </a:r>
            <a:r>
              <a:rPr lang="en-AU" dirty="0" err="1"/>
              <a:t>Triesman</a:t>
            </a:r>
            <a:r>
              <a:rPr lang="en-AU" dirty="0"/>
              <a:t> 1986: </a:t>
            </a:r>
            <a:r>
              <a:rPr lang="en-AU" b="1" dirty="0"/>
              <a:t>feature integration theory</a:t>
            </a:r>
            <a:r>
              <a:rPr lang="en-AU" dirty="0"/>
              <a:t>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5056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u="sng" dirty="0"/>
              <a:t>Binding</a:t>
            </a:r>
            <a:r>
              <a:rPr lang="en-AU" dirty="0"/>
              <a:t> features into objects is not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33502"/>
            <a:ext cx="7886700" cy="1803404"/>
          </a:xfrm>
        </p:spPr>
        <p:txBody>
          <a:bodyPr>
            <a:normAutofit/>
          </a:bodyPr>
          <a:lstStyle/>
          <a:p>
            <a:r>
              <a:rPr lang="en-AU" sz="2400" dirty="0"/>
              <a:t>When the target is a combination of attributes (“conjunction”), a slow </a:t>
            </a:r>
            <a:r>
              <a:rPr lang="en-AU" sz="2400" b="1" dirty="0"/>
              <a:t>serial</a:t>
            </a:r>
            <a:r>
              <a:rPr lang="en-AU" sz="2400" dirty="0"/>
              <a:t> search process is needed.</a:t>
            </a:r>
          </a:p>
          <a:p>
            <a:r>
              <a:rPr lang="en-AU" sz="2400" dirty="0"/>
              <a:t>We can extract the features (</a:t>
            </a:r>
            <a:r>
              <a:rPr lang="en-AU" sz="2400" dirty="0">
                <a:solidFill>
                  <a:srgbClr val="FF0000"/>
                </a:solidFill>
              </a:rPr>
              <a:t>red</a:t>
            </a:r>
            <a:r>
              <a:rPr lang="en-AU" sz="2400" dirty="0"/>
              <a:t> and </a:t>
            </a:r>
            <a:r>
              <a:rPr lang="en-AU" sz="2400" dirty="0">
                <a:solidFill>
                  <a:schemeClr val="accent1"/>
                </a:solidFill>
              </a:rPr>
              <a:t>blue</a:t>
            </a:r>
            <a:r>
              <a:rPr lang="en-AU" sz="2400" dirty="0"/>
              <a:t>) in parallel</a:t>
            </a:r>
          </a:p>
          <a:p>
            <a:r>
              <a:rPr lang="en-AU" sz="2400" dirty="0"/>
              <a:t>But we need attention “bind” them into objects.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798562" y="3274996"/>
            <a:ext cx="4775301" cy="2926465"/>
            <a:chOff x="1396899" y="2265996"/>
            <a:chExt cx="6260305" cy="3836526"/>
          </a:xfrm>
        </p:grpSpPr>
        <p:grpSp>
          <p:nvGrpSpPr>
            <p:cNvPr id="30" name="Group 29"/>
            <p:cNvGrpSpPr/>
            <p:nvPr/>
          </p:nvGrpSpPr>
          <p:grpSpPr>
            <a:xfrm>
              <a:off x="2727897" y="3841304"/>
              <a:ext cx="626368" cy="648074"/>
              <a:chOff x="406388" y="4581128"/>
              <a:chExt cx="626368" cy="648074"/>
            </a:xfrm>
          </p:grpSpPr>
          <p:sp>
            <p:nvSpPr>
              <p:cNvPr id="121" name="Rectangle 120"/>
              <p:cNvSpPr/>
              <p:nvPr/>
            </p:nvSpPr>
            <p:spPr>
              <a:xfrm rot="5400000">
                <a:off x="580982" y="4683714"/>
                <a:ext cx="277180" cy="72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22" name="Rectangle 121"/>
              <p:cNvSpPr/>
              <p:nvPr/>
            </p:nvSpPr>
            <p:spPr>
              <a:xfrm rot="5400000">
                <a:off x="575555" y="5049181"/>
                <a:ext cx="288034" cy="72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23" name="Rectangle 122"/>
              <p:cNvSpPr/>
              <p:nvPr/>
            </p:nvSpPr>
            <p:spPr>
              <a:xfrm rot="10800000">
                <a:off x="755576" y="4863734"/>
                <a:ext cx="277180" cy="7200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24" name="Rectangle 123"/>
              <p:cNvSpPr/>
              <p:nvPr/>
            </p:nvSpPr>
            <p:spPr>
              <a:xfrm rot="10800000">
                <a:off x="406388" y="4863734"/>
                <a:ext cx="277180" cy="7200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2151833" y="2689176"/>
              <a:ext cx="626368" cy="648074"/>
              <a:chOff x="406388" y="4581128"/>
              <a:chExt cx="626368" cy="648074"/>
            </a:xfrm>
          </p:grpSpPr>
          <p:sp>
            <p:nvSpPr>
              <p:cNvPr id="117" name="Rectangle 116"/>
              <p:cNvSpPr/>
              <p:nvPr/>
            </p:nvSpPr>
            <p:spPr>
              <a:xfrm rot="5400000">
                <a:off x="580982" y="4683714"/>
                <a:ext cx="277180" cy="7200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18" name="Rectangle 117"/>
              <p:cNvSpPr/>
              <p:nvPr/>
            </p:nvSpPr>
            <p:spPr>
              <a:xfrm rot="5400000">
                <a:off x="575555" y="5049181"/>
                <a:ext cx="288034" cy="7200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19" name="Rectangle 118"/>
              <p:cNvSpPr/>
              <p:nvPr/>
            </p:nvSpPr>
            <p:spPr>
              <a:xfrm rot="10800000">
                <a:off x="755576" y="4863734"/>
                <a:ext cx="277180" cy="72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20" name="Rectangle 119"/>
              <p:cNvSpPr/>
              <p:nvPr/>
            </p:nvSpPr>
            <p:spPr>
              <a:xfrm rot="10800000">
                <a:off x="406388" y="4863734"/>
                <a:ext cx="277180" cy="72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3354266" y="2841576"/>
              <a:ext cx="626368" cy="648074"/>
              <a:chOff x="406388" y="4581128"/>
              <a:chExt cx="626368" cy="648074"/>
            </a:xfrm>
          </p:grpSpPr>
          <p:sp>
            <p:nvSpPr>
              <p:cNvPr id="113" name="Rectangle 112"/>
              <p:cNvSpPr/>
              <p:nvPr/>
            </p:nvSpPr>
            <p:spPr>
              <a:xfrm rot="5400000">
                <a:off x="580982" y="4683714"/>
                <a:ext cx="277180" cy="7200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14" name="Rectangle 113"/>
              <p:cNvSpPr/>
              <p:nvPr/>
            </p:nvSpPr>
            <p:spPr>
              <a:xfrm rot="5400000">
                <a:off x="575555" y="5049181"/>
                <a:ext cx="288034" cy="7200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15" name="Rectangle 114"/>
              <p:cNvSpPr/>
              <p:nvPr/>
            </p:nvSpPr>
            <p:spPr>
              <a:xfrm rot="10800000">
                <a:off x="755576" y="4863734"/>
                <a:ext cx="277180" cy="72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16" name="Rectangle 115"/>
              <p:cNvSpPr/>
              <p:nvPr/>
            </p:nvSpPr>
            <p:spPr>
              <a:xfrm rot="10800000">
                <a:off x="406388" y="4863734"/>
                <a:ext cx="277180" cy="72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4384081" y="3647684"/>
              <a:ext cx="626368" cy="648074"/>
              <a:chOff x="406388" y="4581128"/>
              <a:chExt cx="626368" cy="648074"/>
            </a:xfrm>
          </p:grpSpPr>
          <p:sp>
            <p:nvSpPr>
              <p:cNvPr id="109" name="Rectangle 108"/>
              <p:cNvSpPr/>
              <p:nvPr/>
            </p:nvSpPr>
            <p:spPr>
              <a:xfrm rot="5400000">
                <a:off x="580982" y="4683714"/>
                <a:ext cx="277180" cy="7200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10" name="Rectangle 109"/>
              <p:cNvSpPr/>
              <p:nvPr/>
            </p:nvSpPr>
            <p:spPr>
              <a:xfrm rot="5400000">
                <a:off x="575555" y="5049181"/>
                <a:ext cx="288034" cy="7200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11" name="Rectangle 110"/>
              <p:cNvSpPr/>
              <p:nvPr/>
            </p:nvSpPr>
            <p:spPr>
              <a:xfrm rot="10800000">
                <a:off x="755576" y="4863734"/>
                <a:ext cx="277180" cy="72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12" name="Rectangle 111"/>
              <p:cNvSpPr/>
              <p:nvPr/>
            </p:nvSpPr>
            <p:spPr>
              <a:xfrm rot="10800000">
                <a:off x="406388" y="4863734"/>
                <a:ext cx="277180" cy="72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4034893" y="2307425"/>
              <a:ext cx="626368" cy="648074"/>
              <a:chOff x="406388" y="4581128"/>
              <a:chExt cx="626368" cy="648074"/>
            </a:xfrm>
          </p:grpSpPr>
          <p:sp>
            <p:nvSpPr>
              <p:cNvPr id="105" name="Rectangle 104"/>
              <p:cNvSpPr/>
              <p:nvPr/>
            </p:nvSpPr>
            <p:spPr>
              <a:xfrm rot="5400000">
                <a:off x="580982" y="4683714"/>
                <a:ext cx="277180" cy="7200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06" name="Rectangle 105"/>
              <p:cNvSpPr/>
              <p:nvPr/>
            </p:nvSpPr>
            <p:spPr>
              <a:xfrm rot="5400000">
                <a:off x="575555" y="5049181"/>
                <a:ext cx="288034" cy="7200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07" name="Rectangle 106"/>
              <p:cNvSpPr/>
              <p:nvPr/>
            </p:nvSpPr>
            <p:spPr>
              <a:xfrm rot="10800000">
                <a:off x="755576" y="4863734"/>
                <a:ext cx="277180" cy="72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08" name="Rectangle 107"/>
              <p:cNvSpPr/>
              <p:nvPr/>
            </p:nvSpPr>
            <p:spPr>
              <a:xfrm rot="10800000">
                <a:off x="406388" y="4863734"/>
                <a:ext cx="277180" cy="72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5896249" y="2725179"/>
              <a:ext cx="626368" cy="648074"/>
              <a:chOff x="406388" y="4581128"/>
              <a:chExt cx="626368" cy="648074"/>
            </a:xfrm>
          </p:grpSpPr>
          <p:sp>
            <p:nvSpPr>
              <p:cNvPr id="101" name="Rectangle 100"/>
              <p:cNvSpPr/>
              <p:nvPr/>
            </p:nvSpPr>
            <p:spPr>
              <a:xfrm rot="5400000">
                <a:off x="580982" y="4683714"/>
                <a:ext cx="277180" cy="7200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02" name="Rectangle 101"/>
              <p:cNvSpPr/>
              <p:nvPr/>
            </p:nvSpPr>
            <p:spPr>
              <a:xfrm rot="5400000">
                <a:off x="575555" y="5049181"/>
                <a:ext cx="288034" cy="7200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03" name="Rectangle 102"/>
              <p:cNvSpPr/>
              <p:nvPr/>
            </p:nvSpPr>
            <p:spPr>
              <a:xfrm rot="10800000">
                <a:off x="755576" y="4863734"/>
                <a:ext cx="277180" cy="72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04" name="Rectangle 103"/>
              <p:cNvSpPr/>
              <p:nvPr/>
            </p:nvSpPr>
            <p:spPr>
              <a:xfrm rot="10800000">
                <a:off x="406388" y="4863734"/>
                <a:ext cx="277180" cy="72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4761262" y="2761182"/>
              <a:ext cx="626368" cy="648074"/>
              <a:chOff x="406388" y="4581128"/>
              <a:chExt cx="626368" cy="648074"/>
            </a:xfrm>
          </p:grpSpPr>
          <p:sp>
            <p:nvSpPr>
              <p:cNvPr id="97" name="Rectangle 96"/>
              <p:cNvSpPr/>
              <p:nvPr/>
            </p:nvSpPr>
            <p:spPr>
              <a:xfrm rot="5400000">
                <a:off x="580982" y="4683714"/>
                <a:ext cx="277180" cy="7200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98" name="Rectangle 97"/>
              <p:cNvSpPr/>
              <p:nvPr/>
            </p:nvSpPr>
            <p:spPr>
              <a:xfrm rot="5400000">
                <a:off x="575555" y="5049181"/>
                <a:ext cx="288034" cy="7200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99" name="Rectangle 98"/>
              <p:cNvSpPr/>
              <p:nvPr/>
            </p:nvSpPr>
            <p:spPr>
              <a:xfrm rot="10800000">
                <a:off x="755576" y="4863734"/>
                <a:ext cx="277180" cy="72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00" name="Rectangle 99"/>
              <p:cNvSpPr/>
              <p:nvPr/>
            </p:nvSpPr>
            <p:spPr>
              <a:xfrm rot="10800000">
                <a:off x="406388" y="4863734"/>
                <a:ext cx="277180" cy="72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396899" y="4991947"/>
              <a:ext cx="626368" cy="648074"/>
              <a:chOff x="406388" y="4581128"/>
              <a:chExt cx="626368" cy="648074"/>
            </a:xfrm>
          </p:grpSpPr>
          <p:sp>
            <p:nvSpPr>
              <p:cNvPr id="93" name="Rectangle 92"/>
              <p:cNvSpPr/>
              <p:nvPr/>
            </p:nvSpPr>
            <p:spPr>
              <a:xfrm rot="5400000">
                <a:off x="580982" y="4683714"/>
                <a:ext cx="277180" cy="7200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94" name="Rectangle 93"/>
              <p:cNvSpPr/>
              <p:nvPr/>
            </p:nvSpPr>
            <p:spPr>
              <a:xfrm rot="5400000">
                <a:off x="575555" y="5049181"/>
                <a:ext cx="288034" cy="7200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95" name="Rectangle 94"/>
              <p:cNvSpPr/>
              <p:nvPr/>
            </p:nvSpPr>
            <p:spPr>
              <a:xfrm rot="10800000">
                <a:off x="755576" y="4863734"/>
                <a:ext cx="277180" cy="72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96" name="Rectangle 95"/>
              <p:cNvSpPr/>
              <p:nvPr/>
            </p:nvSpPr>
            <p:spPr>
              <a:xfrm rot="10800000">
                <a:off x="406388" y="4863734"/>
                <a:ext cx="277180" cy="72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6872118" y="3606255"/>
              <a:ext cx="626368" cy="648074"/>
              <a:chOff x="406388" y="4581128"/>
              <a:chExt cx="626368" cy="648074"/>
            </a:xfrm>
          </p:grpSpPr>
          <p:sp>
            <p:nvSpPr>
              <p:cNvPr id="89" name="Rectangle 88"/>
              <p:cNvSpPr/>
              <p:nvPr/>
            </p:nvSpPr>
            <p:spPr>
              <a:xfrm rot="5400000">
                <a:off x="580982" y="4683714"/>
                <a:ext cx="277180" cy="7200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90" name="Rectangle 89"/>
              <p:cNvSpPr/>
              <p:nvPr/>
            </p:nvSpPr>
            <p:spPr>
              <a:xfrm rot="5400000">
                <a:off x="575555" y="5049181"/>
                <a:ext cx="288034" cy="7200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91" name="Rectangle 90"/>
              <p:cNvSpPr/>
              <p:nvPr/>
            </p:nvSpPr>
            <p:spPr>
              <a:xfrm rot="10800000">
                <a:off x="755576" y="4863734"/>
                <a:ext cx="277180" cy="72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92" name="Rectangle 91"/>
              <p:cNvSpPr/>
              <p:nvPr/>
            </p:nvSpPr>
            <p:spPr>
              <a:xfrm rot="10800000">
                <a:off x="406388" y="4863734"/>
                <a:ext cx="277180" cy="72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6522930" y="2265996"/>
              <a:ext cx="626368" cy="648074"/>
              <a:chOff x="406388" y="4581128"/>
              <a:chExt cx="626368" cy="648074"/>
            </a:xfrm>
          </p:grpSpPr>
          <p:sp>
            <p:nvSpPr>
              <p:cNvPr id="85" name="Rectangle 84"/>
              <p:cNvSpPr/>
              <p:nvPr/>
            </p:nvSpPr>
            <p:spPr>
              <a:xfrm rot="5400000">
                <a:off x="580982" y="4683714"/>
                <a:ext cx="277180" cy="7200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86" name="Rectangle 85"/>
              <p:cNvSpPr/>
              <p:nvPr/>
            </p:nvSpPr>
            <p:spPr>
              <a:xfrm rot="5400000">
                <a:off x="575555" y="5049181"/>
                <a:ext cx="288034" cy="7200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87" name="Rectangle 86"/>
              <p:cNvSpPr/>
              <p:nvPr/>
            </p:nvSpPr>
            <p:spPr>
              <a:xfrm rot="10800000">
                <a:off x="755576" y="4863734"/>
                <a:ext cx="277180" cy="72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88" name="Rectangle 87"/>
              <p:cNvSpPr/>
              <p:nvPr/>
            </p:nvSpPr>
            <p:spPr>
              <a:xfrm rot="10800000">
                <a:off x="406388" y="4863734"/>
                <a:ext cx="277180" cy="72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7030836" y="4542989"/>
              <a:ext cx="626368" cy="648074"/>
              <a:chOff x="406388" y="4581128"/>
              <a:chExt cx="626368" cy="648074"/>
            </a:xfrm>
          </p:grpSpPr>
          <p:sp>
            <p:nvSpPr>
              <p:cNvPr id="81" name="Rectangle 80"/>
              <p:cNvSpPr/>
              <p:nvPr/>
            </p:nvSpPr>
            <p:spPr>
              <a:xfrm rot="5400000">
                <a:off x="580982" y="4683714"/>
                <a:ext cx="277180" cy="7200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82" name="Rectangle 81"/>
              <p:cNvSpPr/>
              <p:nvPr/>
            </p:nvSpPr>
            <p:spPr>
              <a:xfrm rot="5400000">
                <a:off x="575555" y="5049181"/>
                <a:ext cx="288034" cy="7200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83" name="Rectangle 82"/>
              <p:cNvSpPr/>
              <p:nvPr/>
            </p:nvSpPr>
            <p:spPr>
              <a:xfrm rot="10800000">
                <a:off x="755576" y="4863734"/>
                <a:ext cx="277180" cy="72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84" name="Rectangle 83"/>
              <p:cNvSpPr/>
              <p:nvPr/>
            </p:nvSpPr>
            <p:spPr>
              <a:xfrm rot="10800000">
                <a:off x="406388" y="4863734"/>
                <a:ext cx="277180" cy="72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4200845" y="5080599"/>
              <a:ext cx="626368" cy="648074"/>
              <a:chOff x="406388" y="4581128"/>
              <a:chExt cx="626368" cy="648074"/>
            </a:xfrm>
          </p:grpSpPr>
          <p:sp>
            <p:nvSpPr>
              <p:cNvPr id="77" name="Rectangle 76"/>
              <p:cNvSpPr/>
              <p:nvPr/>
            </p:nvSpPr>
            <p:spPr>
              <a:xfrm rot="5400000">
                <a:off x="580982" y="4683714"/>
                <a:ext cx="277180" cy="7200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8" name="Rectangle 77"/>
              <p:cNvSpPr/>
              <p:nvPr/>
            </p:nvSpPr>
            <p:spPr>
              <a:xfrm rot="5400000">
                <a:off x="575555" y="5049181"/>
                <a:ext cx="288034" cy="7200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9" name="Rectangle 78"/>
              <p:cNvSpPr/>
              <p:nvPr/>
            </p:nvSpPr>
            <p:spPr>
              <a:xfrm rot="10800000">
                <a:off x="755576" y="4863734"/>
                <a:ext cx="277180" cy="72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80" name="Rectangle 79"/>
              <p:cNvSpPr/>
              <p:nvPr/>
            </p:nvSpPr>
            <p:spPr>
              <a:xfrm rot="10800000">
                <a:off x="406388" y="4863734"/>
                <a:ext cx="277180" cy="72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4737456" y="4297378"/>
              <a:ext cx="626368" cy="648074"/>
              <a:chOff x="406388" y="4581128"/>
              <a:chExt cx="626368" cy="648074"/>
            </a:xfrm>
          </p:grpSpPr>
          <p:sp>
            <p:nvSpPr>
              <p:cNvPr id="73" name="Rectangle 72"/>
              <p:cNvSpPr/>
              <p:nvPr/>
            </p:nvSpPr>
            <p:spPr>
              <a:xfrm rot="5400000">
                <a:off x="580982" y="4683714"/>
                <a:ext cx="277180" cy="7200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4" name="Rectangle 73"/>
              <p:cNvSpPr/>
              <p:nvPr/>
            </p:nvSpPr>
            <p:spPr>
              <a:xfrm rot="5400000">
                <a:off x="575555" y="5049181"/>
                <a:ext cx="288034" cy="7200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5" name="Rectangle 74"/>
              <p:cNvSpPr/>
              <p:nvPr/>
            </p:nvSpPr>
            <p:spPr>
              <a:xfrm rot="10800000">
                <a:off x="755576" y="4863734"/>
                <a:ext cx="277180" cy="72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6" name="Rectangle 75"/>
              <p:cNvSpPr/>
              <p:nvPr/>
            </p:nvSpPr>
            <p:spPr>
              <a:xfrm rot="10800000">
                <a:off x="406388" y="4863734"/>
                <a:ext cx="277180" cy="72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6063237" y="4514986"/>
              <a:ext cx="626368" cy="648074"/>
              <a:chOff x="406388" y="4581128"/>
              <a:chExt cx="626368" cy="648074"/>
            </a:xfrm>
          </p:grpSpPr>
          <p:sp>
            <p:nvSpPr>
              <p:cNvPr id="69" name="Rectangle 68"/>
              <p:cNvSpPr/>
              <p:nvPr/>
            </p:nvSpPr>
            <p:spPr>
              <a:xfrm rot="5400000">
                <a:off x="580982" y="4683714"/>
                <a:ext cx="277180" cy="7200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0" name="Rectangle 69"/>
              <p:cNvSpPr/>
              <p:nvPr/>
            </p:nvSpPr>
            <p:spPr>
              <a:xfrm rot="5400000">
                <a:off x="575555" y="5049181"/>
                <a:ext cx="288034" cy="7200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1" name="Rectangle 70"/>
              <p:cNvSpPr/>
              <p:nvPr/>
            </p:nvSpPr>
            <p:spPr>
              <a:xfrm rot="10800000">
                <a:off x="755576" y="4863734"/>
                <a:ext cx="277180" cy="72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2" name="Rectangle 71"/>
              <p:cNvSpPr/>
              <p:nvPr/>
            </p:nvSpPr>
            <p:spPr>
              <a:xfrm rot="10800000">
                <a:off x="406388" y="4863734"/>
                <a:ext cx="277180" cy="72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5721654" y="3656067"/>
              <a:ext cx="626368" cy="648074"/>
              <a:chOff x="406388" y="4581128"/>
              <a:chExt cx="626368" cy="648074"/>
            </a:xfrm>
          </p:grpSpPr>
          <p:sp>
            <p:nvSpPr>
              <p:cNvPr id="65" name="Rectangle 64"/>
              <p:cNvSpPr/>
              <p:nvPr/>
            </p:nvSpPr>
            <p:spPr>
              <a:xfrm rot="5400000">
                <a:off x="580982" y="4683714"/>
                <a:ext cx="277180" cy="7200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6" name="Rectangle 65"/>
              <p:cNvSpPr/>
              <p:nvPr/>
            </p:nvSpPr>
            <p:spPr>
              <a:xfrm rot="5400000">
                <a:off x="575555" y="5049181"/>
                <a:ext cx="288034" cy="7200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7" name="Rectangle 66"/>
              <p:cNvSpPr/>
              <p:nvPr/>
            </p:nvSpPr>
            <p:spPr>
              <a:xfrm rot="10800000">
                <a:off x="755576" y="4863734"/>
                <a:ext cx="277180" cy="72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8" name="Rectangle 67"/>
              <p:cNvSpPr/>
              <p:nvPr/>
            </p:nvSpPr>
            <p:spPr>
              <a:xfrm rot="10800000">
                <a:off x="406388" y="4863734"/>
                <a:ext cx="277180" cy="72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6266223" y="5418445"/>
              <a:ext cx="626368" cy="648074"/>
              <a:chOff x="406388" y="4581128"/>
              <a:chExt cx="626368" cy="648074"/>
            </a:xfrm>
          </p:grpSpPr>
          <p:sp>
            <p:nvSpPr>
              <p:cNvPr id="61" name="Rectangle 60"/>
              <p:cNvSpPr/>
              <p:nvPr/>
            </p:nvSpPr>
            <p:spPr>
              <a:xfrm rot="5400000">
                <a:off x="580982" y="4683714"/>
                <a:ext cx="277180" cy="7200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2" name="Rectangle 61"/>
              <p:cNvSpPr/>
              <p:nvPr/>
            </p:nvSpPr>
            <p:spPr>
              <a:xfrm rot="5400000">
                <a:off x="575555" y="5049181"/>
                <a:ext cx="288034" cy="7200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3" name="Rectangle 62"/>
              <p:cNvSpPr/>
              <p:nvPr/>
            </p:nvSpPr>
            <p:spPr>
              <a:xfrm rot="10800000">
                <a:off x="755576" y="4863734"/>
                <a:ext cx="277180" cy="72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4" name="Rectangle 63"/>
              <p:cNvSpPr/>
              <p:nvPr/>
            </p:nvSpPr>
            <p:spPr>
              <a:xfrm rot="10800000">
                <a:off x="406388" y="4863734"/>
                <a:ext cx="277180" cy="72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5131236" y="5454448"/>
              <a:ext cx="626368" cy="648074"/>
              <a:chOff x="406388" y="4581128"/>
              <a:chExt cx="626368" cy="648074"/>
            </a:xfrm>
          </p:grpSpPr>
          <p:sp>
            <p:nvSpPr>
              <p:cNvPr id="57" name="Rectangle 56"/>
              <p:cNvSpPr/>
              <p:nvPr/>
            </p:nvSpPr>
            <p:spPr>
              <a:xfrm rot="5400000">
                <a:off x="580982" y="4683714"/>
                <a:ext cx="277180" cy="7200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8" name="Rectangle 57"/>
              <p:cNvSpPr/>
              <p:nvPr/>
            </p:nvSpPr>
            <p:spPr>
              <a:xfrm rot="5400000">
                <a:off x="575555" y="5049181"/>
                <a:ext cx="288034" cy="7200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9" name="Rectangle 58"/>
              <p:cNvSpPr/>
              <p:nvPr/>
            </p:nvSpPr>
            <p:spPr>
              <a:xfrm rot="10800000">
                <a:off x="755576" y="4863734"/>
                <a:ext cx="277180" cy="72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0" name="Rectangle 59"/>
              <p:cNvSpPr/>
              <p:nvPr/>
            </p:nvSpPr>
            <p:spPr>
              <a:xfrm rot="10800000">
                <a:off x="406388" y="4863734"/>
                <a:ext cx="277180" cy="72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3497602" y="4044110"/>
              <a:ext cx="626368" cy="648074"/>
              <a:chOff x="406388" y="4581128"/>
              <a:chExt cx="626368" cy="648074"/>
            </a:xfrm>
          </p:grpSpPr>
          <p:sp>
            <p:nvSpPr>
              <p:cNvPr id="53" name="Rectangle 52"/>
              <p:cNvSpPr/>
              <p:nvPr/>
            </p:nvSpPr>
            <p:spPr>
              <a:xfrm rot="5400000">
                <a:off x="580982" y="4683714"/>
                <a:ext cx="277180" cy="7200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4" name="Rectangle 53"/>
              <p:cNvSpPr/>
              <p:nvPr/>
            </p:nvSpPr>
            <p:spPr>
              <a:xfrm rot="5400000">
                <a:off x="575555" y="5049181"/>
                <a:ext cx="288034" cy="7200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5" name="Rectangle 54"/>
              <p:cNvSpPr/>
              <p:nvPr/>
            </p:nvSpPr>
            <p:spPr>
              <a:xfrm rot="10800000">
                <a:off x="755576" y="4863734"/>
                <a:ext cx="277180" cy="72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6" name="Rectangle 55"/>
              <p:cNvSpPr/>
              <p:nvPr/>
            </p:nvSpPr>
            <p:spPr>
              <a:xfrm rot="10800000">
                <a:off x="406388" y="4863734"/>
                <a:ext cx="277180" cy="72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3041082" y="5124984"/>
              <a:ext cx="626368" cy="648074"/>
              <a:chOff x="406388" y="4581128"/>
              <a:chExt cx="626368" cy="648074"/>
            </a:xfrm>
          </p:grpSpPr>
          <p:sp>
            <p:nvSpPr>
              <p:cNvPr id="49" name="Rectangle 48"/>
              <p:cNvSpPr/>
              <p:nvPr/>
            </p:nvSpPr>
            <p:spPr>
              <a:xfrm rot="5400000">
                <a:off x="580982" y="4683714"/>
                <a:ext cx="277180" cy="7200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0" name="Rectangle 49"/>
              <p:cNvSpPr/>
              <p:nvPr/>
            </p:nvSpPr>
            <p:spPr>
              <a:xfrm rot="5400000">
                <a:off x="575555" y="5049181"/>
                <a:ext cx="288034" cy="7200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1" name="Rectangle 50"/>
              <p:cNvSpPr/>
              <p:nvPr/>
            </p:nvSpPr>
            <p:spPr>
              <a:xfrm rot="10800000">
                <a:off x="755576" y="4863734"/>
                <a:ext cx="277180" cy="72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2" name="Rectangle 51"/>
              <p:cNvSpPr/>
              <p:nvPr/>
            </p:nvSpPr>
            <p:spPr>
              <a:xfrm rot="10800000">
                <a:off x="406388" y="4863734"/>
                <a:ext cx="277180" cy="7200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</p:grpSp>
      <p:grpSp>
        <p:nvGrpSpPr>
          <p:cNvPr id="125" name="Group 124"/>
          <p:cNvGrpSpPr/>
          <p:nvPr/>
        </p:nvGrpSpPr>
        <p:grpSpPr>
          <a:xfrm>
            <a:off x="7116994" y="5151719"/>
            <a:ext cx="480318" cy="496963"/>
            <a:chOff x="406388" y="4581128"/>
            <a:chExt cx="626368" cy="648074"/>
          </a:xfrm>
        </p:grpSpPr>
        <p:sp>
          <p:nvSpPr>
            <p:cNvPr id="126" name="Rectangle 125"/>
            <p:cNvSpPr/>
            <p:nvPr/>
          </p:nvSpPr>
          <p:spPr>
            <a:xfrm rot="5400000">
              <a:off x="580982" y="4683714"/>
              <a:ext cx="277180" cy="7200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7" name="Rectangle 126"/>
            <p:cNvSpPr/>
            <p:nvPr/>
          </p:nvSpPr>
          <p:spPr>
            <a:xfrm rot="5400000">
              <a:off x="575555" y="5049181"/>
              <a:ext cx="288034" cy="7200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8" name="Rectangle 127"/>
            <p:cNvSpPr/>
            <p:nvPr/>
          </p:nvSpPr>
          <p:spPr>
            <a:xfrm rot="10800000">
              <a:off x="755576" y="4863734"/>
              <a:ext cx="277180" cy="720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9" name="Rectangle 128"/>
            <p:cNvSpPr/>
            <p:nvPr/>
          </p:nvSpPr>
          <p:spPr>
            <a:xfrm rot="10800000">
              <a:off x="406388" y="4863734"/>
              <a:ext cx="277180" cy="720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30" name="TextBox 129"/>
          <p:cNvSpPr txBox="1"/>
          <p:nvPr/>
        </p:nvSpPr>
        <p:spPr>
          <a:xfrm>
            <a:off x="6335567" y="4353280"/>
            <a:ext cx="228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hard to find, and does not pop out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6114054" y="4162556"/>
            <a:ext cx="2509246" cy="16741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2323227" y="6290361"/>
            <a:ext cx="4674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/>
              <a:t>(</a:t>
            </a:r>
            <a:r>
              <a:rPr lang="en-AU" dirty="0" err="1"/>
              <a:t>Triesman</a:t>
            </a:r>
            <a:r>
              <a:rPr lang="en-AU" dirty="0"/>
              <a:t> 1986: </a:t>
            </a:r>
            <a:r>
              <a:rPr lang="en-AU" b="1" dirty="0"/>
              <a:t>feature integration theory</a:t>
            </a:r>
            <a:r>
              <a:rPr lang="en-AU" dirty="0"/>
              <a:t>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1225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Theoretical implication</a:t>
            </a:r>
          </a:p>
        </p:txBody>
      </p:sp>
      <p:sp>
        <p:nvSpPr>
          <p:cNvPr id="4" name="Cloud 3"/>
          <p:cNvSpPr/>
          <p:nvPr/>
        </p:nvSpPr>
        <p:spPr>
          <a:xfrm>
            <a:off x="2468504" y="2204759"/>
            <a:ext cx="936104" cy="648072"/>
          </a:xfrm>
          <a:prstGeom prst="clou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Cloud 4"/>
          <p:cNvSpPr/>
          <p:nvPr/>
        </p:nvSpPr>
        <p:spPr>
          <a:xfrm>
            <a:off x="3836656" y="2204759"/>
            <a:ext cx="936104" cy="648072"/>
          </a:xfrm>
          <a:prstGeom prst="clou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1539428" y="2024739"/>
            <a:ext cx="288032" cy="6480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/>
          <p:cNvSpPr/>
          <p:nvPr/>
        </p:nvSpPr>
        <p:spPr>
          <a:xfrm rot="16200000">
            <a:off x="920332" y="2805460"/>
            <a:ext cx="288032" cy="6480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/>
          <p:cNvSpPr txBox="1"/>
          <p:nvPr/>
        </p:nvSpPr>
        <p:spPr>
          <a:xfrm>
            <a:off x="5284470" y="1603075"/>
            <a:ext cx="3230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Early in processing the features aren’t bound together into objects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314700" y="3273512"/>
            <a:ext cx="914400" cy="9301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116468" y="4594914"/>
            <a:ext cx="288032" cy="648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/>
          <p:cNvSpPr/>
          <p:nvPr/>
        </p:nvSpPr>
        <p:spPr>
          <a:xfrm>
            <a:off x="5668933" y="5242986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/>
          <p:cNvSpPr/>
          <p:nvPr/>
        </p:nvSpPr>
        <p:spPr>
          <a:xfrm>
            <a:off x="4588813" y="5232099"/>
            <a:ext cx="288032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/>
          <p:cNvSpPr/>
          <p:nvPr/>
        </p:nvSpPr>
        <p:spPr>
          <a:xfrm rot="16200000">
            <a:off x="5887380" y="4211388"/>
            <a:ext cx="288032" cy="648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/>
          <p:cNvSpPr/>
          <p:nvPr/>
        </p:nvSpPr>
        <p:spPr>
          <a:xfrm rot="16200000">
            <a:off x="5239308" y="5855054"/>
            <a:ext cx="288032" cy="648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TextBox 16"/>
          <p:cNvSpPr txBox="1"/>
          <p:nvPr/>
        </p:nvSpPr>
        <p:spPr>
          <a:xfrm>
            <a:off x="6749053" y="4683490"/>
            <a:ext cx="21073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Binding happens late and requires attention</a:t>
            </a:r>
          </a:p>
        </p:txBody>
      </p:sp>
    </p:spTree>
    <p:extLst>
      <p:ext uri="{BB962C8B-B14F-4D97-AF65-F5344CB8AC3E}">
        <p14:creationId xmlns:p14="http://schemas.microsoft.com/office/powerpoint/2010/main" val="1504320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3768" y="2636912"/>
            <a:ext cx="39212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0" b="1" dirty="0"/>
              <a:t>9</a:t>
            </a:r>
            <a:r>
              <a:rPr lang="en-AU" sz="8000" b="1" dirty="0">
                <a:solidFill>
                  <a:schemeClr val="bg1"/>
                </a:solidFill>
              </a:rPr>
              <a:t> </a:t>
            </a:r>
            <a:r>
              <a:rPr lang="en-AU" sz="8000" b="1" dirty="0">
                <a:solidFill>
                  <a:schemeClr val="accent1"/>
                </a:solidFill>
              </a:rPr>
              <a:t>O</a:t>
            </a:r>
            <a:r>
              <a:rPr lang="en-AU" sz="8000" b="1" dirty="0">
                <a:solidFill>
                  <a:srgbClr val="00B050"/>
                </a:solidFill>
              </a:rPr>
              <a:t> T </a:t>
            </a:r>
            <a:r>
              <a:rPr lang="en-AU" sz="8000" b="1" dirty="0">
                <a:solidFill>
                  <a:srgbClr val="FF0000"/>
                </a:solidFill>
              </a:rPr>
              <a:t>X</a:t>
            </a:r>
            <a:r>
              <a:rPr lang="en-AU" sz="8000" b="1" dirty="0">
                <a:solidFill>
                  <a:srgbClr val="00B050"/>
                </a:solidFill>
              </a:rPr>
              <a:t> </a:t>
            </a:r>
            <a:r>
              <a:rPr lang="en-AU" sz="8000" b="1" dirty="0"/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47664" y="4660700"/>
            <a:ext cx="590847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dirty="0"/>
              <a:t>Hands up if you saw a purple </a:t>
            </a:r>
            <a:r>
              <a:rPr lang="en-AU" sz="3600" b="1" dirty="0">
                <a:solidFill>
                  <a:srgbClr val="7030A0"/>
                </a:solidFill>
              </a:rPr>
              <a:t>T</a:t>
            </a:r>
          </a:p>
          <a:p>
            <a:r>
              <a:rPr lang="en-AU" sz="3600" dirty="0"/>
              <a:t>Hands up if you saw a red </a:t>
            </a:r>
            <a:r>
              <a:rPr lang="en-AU" sz="3600" b="1" dirty="0">
                <a:solidFill>
                  <a:srgbClr val="FF0000"/>
                </a:solidFill>
              </a:rPr>
              <a:t>R</a:t>
            </a:r>
          </a:p>
          <a:p>
            <a:r>
              <a:rPr lang="en-AU" sz="3600" dirty="0"/>
              <a:t>Hands up if you saw a green </a:t>
            </a:r>
            <a:r>
              <a:rPr lang="en-AU" sz="3600" b="1" dirty="0">
                <a:solidFill>
                  <a:srgbClr val="00B050"/>
                </a:solidFill>
              </a:rPr>
              <a:t>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2382" y="1456612"/>
            <a:ext cx="81445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/>
              <a:t>Report the two </a:t>
            </a:r>
            <a:r>
              <a:rPr lang="en-AU" sz="2400" b="1" dirty="0"/>
              <a:t>black</a:t>
            </a:r>
            <a:r>
              <a:rPr lang="en-AU" sz="2400" dirty="0"/>
              <a:t> numbers. </a:t>
            </a:r>
          </a:p>
          <a:p>
            <a:pPr algn="ctr"/>
            <a:r>
              <a:rPr lang="en-AU" sz="2400" dirty="0"/>
              <a:t>One will appear to the left, one to the right.</a:t>
            </a:r>
          </a:p>
          <a:p>
            <a:endParaRPr lang="en-AU" dirty="0"/>
          </a:p>
        </p:txBody>
      </p:sp>
      <p:sp>
        <p:nvSpPr>
          <p:cNvPr id="6" name="Rectangle 5"/>
          <p:cNvSpPr/>
          <p:nvPr/>
        </p:nvSpPr>
        <p:spPr>
          <a:xfrm rot="16200000">
            <a:off x="2338841" y="2844574"/>
            <a:ext cx="974871" cy="9821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/>
          <p:cNvSpPr/>
          <p:nvPr/>
        </p:nvSpPr>
        <p:spPr>
          <a:xfrm rot="16200000">
            <a:off x="6344882" y="2817716"/>
            <a:ext cx="974871" cy="9821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289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5" grpId="0" build="p"/>
      <p:bldP spid="2" grpId="0"/>
      <p:bldP spid="6" grpId="0" animBg="1"/>
      <p:bldP spid="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Illusory conjunction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22334" y="5816307"/>
            <a:ext cx="3072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(Note: </a:t>
            </a:r>
            <a:r>
              <a:rPr lang="en-US" dirty="0" err="1"/>
              <a:t>Branka</a:t>
            </a:r>
            <a:r>
              <a:rPr lang="en-US" dirty="0"/>
              <a:t> </a:t>
            </a:r>
            <a:r>
              <a:rPr lang="en-US" dirty="0" err="1"/>
              <a:t>Spehar</a:t>
            </a:r>
            <a:r>
              <a:rPr lang="en-US" dirty="0"/>
              <a:t> talked about illusory conjunctions &amp; the binding problem)</a:t>
            </a:r>
          </a:p>
        </p:txBody>
      </p:sp>
      <p:sp>
        <p:nvSpPr>
          <p:cNvPr id="4" name="Rectangle 3"/>
          <p:cNvSpPr/>
          <p:nvPr/>
        </p:nvSpPr>
        <p:spPr>
          <a:xfrm>
            <a:off x="5816009" y="4315968"/>
            <a:ext cx="3179135" cy="24236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9132" y="4398372"/>
            <a:ext cx="1868225" cy="14179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94742" y="2099769"/>
            <a:ext cx="48037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0" b="1" dirty="0"/>
              <a:t>9</a:t>
            </a:r>
            <a:r>
              <a:rPr lang="en-AU" sz="8000" b="1" dirty="0">
                <a:solidFill>
                  <a:schemeClr val="bg1"/>
                </a:solidFill>
              </a:rPr>
              <a:t> </a:t>
            </a:r>
            <a:r>
              <a:rPr lang="en-AU" sz="8000" b="1" dirty="0">
                <a:solidFill>
                  <a:schemeClr val="accent1"/>
                </a:solidFill>
              </a:rPr>
              <a:t>O</a:t>
            </a:r>
            <a:r>
              <a:rPr lang="en-AU" sz="8000" b="1" dirty="0">
                <a:solidFill>
                  <a:srgbClr val="00B050"/>
                </a:solidFill>
              </a:rPr>
              <a:t> T </a:t>
            </a:r>
            <a:r>
              <a:rPr lang="en-AU" sz="8000" b="1" dirty="0">
                <a:solidFill>
                  <a:srgbClr val="FF0000"/>
                </a:solidFill>
              </a:rPr>
              <a:t>X</a:t>
            </a:r>
            <a:r>
              <a:rPr lang="en-AU" sz="8000" b="1" dirty="0">
                <a:solidFill>
                  <a:srgbClr val="00B050"/>
                </a:solidFill>
              </a:rPr>
              <a:t> </a:t>
            </a:r>
            <a:r>
              <a:rPr lang="en-AU" sz="80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757019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526" y="1185530"/>
            <a:ext cx="8229600" cy="4186570"/>
          </a:xfrm>
        </p:spPr>
        <p:txBody>
          <a:bodyPr>
            <a:normAutofit/>
          </a:bodyPr>
          <a:lstStyle/>
          <a:p>
            <a:r>
              <a:rPr lang="en-AU" dirty="0"/>
              <a:t>Illusory conjunctions support </a:t>
            </a:r>
            <a:r>
              <a:rPr lang="en-AU" dirty="0" err="1"/>
              <a:t>Triesman’s</a:t>
            </a:r>
            <a:r>
              <a:rPr lang="en-AU" dirty="0"/>
              <a:t> feature integration theory.</a:t>
            </a:r>
          </a:p>
          <a:p>
            <a:pPr lvl="1"/>
            <a:r>
              <a:rPr lang="en-AU" dirty="0"/>
              <a:t>Feature extraction occurs automatically and in parallel; object recognition requires feature binding.</a:t>
            </a:r>
          </a:p>
          <a:p>
            <a:pPr lvl="1"/>
            <a:r>
              <a:rPr lang="en-AU" dirty="0"/>
              <a:t>(Accurate) binding of features requires slow serial attentional processing of stimuli.</a:t>
            </a:r>
          </a:p>
          <a:p>
            <a:pPr lvl="1"/>
            <a:r>
              <a:rPr lang="en-AU" dirty="0"/>
              <a:t>If this is not allowed, then errors in binding will occur and will be based on features extracted automatically during early perceptual processing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416130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888" y="365127"/>
            <a:ext cx="7441462" cy="841882"/>
          </a:xfrm>
        </p:spPr>
        <p:txBody>
          <a:bodyPr/>
          <a:lstStyle/>
          <a:p>
            <a:r>
              <a:rPr lang="en-US" dirty="0"/>
              <a:t>Key topics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>
          <a:xfrm>
            <a:off x="2509284" y="1207009"/>
            <a:ext cx="6006065" cy="5371591"/>
          </a:xfrm>
        </p:spPr>
        <p:txBody>
          <a:bodyPr>
            <a:normAutofit/>
          </a:bodyPr>
          <a:lstStyle/>
          <a:p>
            <a:r>
              <a:rPr lang="en-US" dirty="0"/>
              <a:t>Part 1 – Different kinds of attention </a:t>
            </a:r>
          </a:p>
          <a:p>
            <a:r>
              <a:rPr lang="en-US" dirty="0"/>
              <a:t>Part 2 – </a:t>
            </a:r>
          </a:p>
          <a:p>
            <a:pPr lvl="1"/>
            <a:r>
              <a:rPr lang="en-US" dirty="0"/>
              <a:t>Cocktail party problem</a:t>
            </a:r>
          </a:p>
          <a:p>
            <a:pPr lvl="1"/>
            <a:r>
              <a:rPr lang="en-US" dirty="0"/>
              <a:t>Early selection, late selection,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Semantic interference</a:t>
            </a:r>
          </a:p>
          <a:p>
            <a:r>
              <a:rPr lang="en-US" dirty="0"/>
              <a:t>Part 3 – </a:t>
            </a:r>
          </a:p>
          <a:p>
            <a:pPr lvl="1"/>
            <a:r>
              <a:rPr lang="en-US" dirty="0"/>
              <a:t>Visual analogs of shadowing tasks</a:t>
            </a:r>
          </a:p>
          <a:p>
            <a:pPr lvl="1"/>
            <a:r>
              <a:rPr lang="en-US" dirty="0"/>
              <a:t>Negative priming effects</a:t>
            </a:r>
          </a:p>
          <a:p>
            <a:r>
              <a:rPr lang="en-US" dirty="0"/>
              <a:t>Part 4 –</a:t>
            </a:r>
          </a:p>
          <a:p>
            <a:pPr lvl="1"/>
            <a:r>
              <a:rPr lang="en-US" dirty="0"/>
              <a:t>Serial vs parallel search</a:t>
            </a:r>
          </a:p>
          <a:p>
            <a:pPr lvl="1"/>
            <a:r>
              <a:rPr lang="en-US" dirty="0"/>
              <a:t>When do pop out effects occur?</a:t>
            </a:r>
          </a:p>
          <a:p>
            <a:pPr lvl="1"/>
            <a:r>
              <a:rPr lang="en-US" dirty="0"/>
              <a:t>Feature integration theory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80" y="4040945"/>
            <a:ext cx="1459441" cy="10945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80" y="597067"/>
            <a:ext cx="1484833" cy="16409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80" y="2469924"/>
            <a:ext cx="1484833" cy="130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08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819137" y="2663531"/>
            <a:ext cx="4824536" cy="295232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sz="2400" dirty="0"/>
              <a:t>“Attention is…the </a:t>
            </a:r>
            <a:r>
              <a:rPr lang="en-AU" sz="2400" dirty="0">
                <a:solidFill>
                  <a:schemeClr val="accent1"/>
                </a:solidFill>
              </a:rPr>
              <a:t>taking into possession of the mind</a:t>
            </a:r>
            <a:r>
              <a:rPr lang="en-AU" sz="2400" dirty="0"/>
              <a:t>, in clear and vivid form, of one out of what seem several simultaneously possible objects or trains of thought. </a:t>
            </a:r>
          </a:p>
        </p:txBody>
      </p:sp>
      <p:sp>
        <p:nvSpPr>
          <p:cNvPr id="6" name="Rectangle 5"/>
          <p:cNvSpPr/>
          <p:nvPr/>
        </p:nvSpPr>
        <p:spPr>
          <a:xfrm>
            <a:off x="4708968" y="216617"/>
            <a:ext cx="1446028" cy="144602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413500" y="431800"/>
            <a:ext cx="23594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How many things are we paying attention to?</a:t>
            </a:r>
          </a:p>
        </p:txBody>
      </p:sp>
      <p:sp>
        <p:nvSpPr>
          <p:cNvPr id="5" name="Rectangle 4"/>
          <p:cNvSpPr/>
          <p:nvPr/>
        </p:nvSpPr>
        <p:spPr>
          <a:xfrm>
            <a:off x="6249286" y="2385132"/>
            <a:ext cx="1446028" cy="1446028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84532" y="4025900"/>
            <a:ext cx="2118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What kind of thing are we paying attention to?</a:t>
            </a:r>
          </a:p>
        </p:txBody>
      </p:sp>
      <p:sp>
        <p:nvSpPr>
          <p:cNvPr id="8" name="Rectangle 7"/>
          <p:cNvSpPr/>
          <p:nvPr/>
        </p:nvSpPr>
        <p:spPr>
          <a:xfrm>
            <a:off x="1295400" y="5041563"/>
            <a:ext cx="1446028" cy="144602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36851" y="5470705"/>
            <a:ext cx="2118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Are we actively controlling this attention or not?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76036" y="82779"/>
            <a:ext cx="4416425" cy="1949222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753100" y="2054339"/>
            <a:ext cx="3372293" cy="3416366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2429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there’s lots more to attention!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659" y="4232331"/>
            <a:ext cx="2187889" cy="16409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8341" y="4143783"/>
            <a:ext cx="2143421" cy="14070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0603" y="2003051"/>
            <a:ext cx="1484833" cy="16409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84394" y="3672664"/>
            <a:ext cx="1937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Auditory attention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11568" y="5860776"/>
            <a:ext cx="164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Visual attention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00301" y="5589914"/>
            <a:ext cx="2257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Divided attention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8341" y="1529339"/>
            <a:ext cx="2056209" cy="20562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00751" y="1960036"/>
            <a:ext cx="235204" cy="1194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405765" y="1423589"/>
            <a:ext cx="1917486" cy="280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233149" y="3380913"/>
            <a:ext cx="1917486" cy="280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150635" y="2735438"/>
            <a:ext cx="1162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Attention &amp; learning</a:t>
            </a:r>
          </a:p>
        </p:txBody>
      </p:sp>
      <p:pic>
        <p:nvPicPr>
          <p:cNvPr id="16" name="Picture 6" descr="unineglec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5665" y="3643968"/>
            <a:ext cx="1216951" cy="195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513241" y="5597497"/>
            <a:ext cx="2500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Disorders of attention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510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many targets?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536192"/>
            <a:ext cx="7962457" cy="102625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Focused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attention</a:t>
            </a:r>
            <a:r>
              <a:rPr lang="en-US" dirty="0"/>
              <a:t> (or selective attention)</a:t>
            </a:r>
          </a:p>
          <a:p>
            <a:pPr lvl="1"/>
            <a:r>
              <a:rPr lang="en-US" dirty="0"/>
              <a:t>Attending to one thing and ignoring other things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7799" y="2891631"/>
            <a:ext cx="4341289" cy="325596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047799" y="2891630"/>
            <a:ext cx="1342907" cy="3255967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975497" y="2891630"/>
            <a:ext cx="2413591" cy="3255967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390706" y="2891631"/>
            <a:ext cx="584791" cy="55332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390707" y="4242391"/>
            <a:ext cx="592836" cy="190520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67834" y="3774558"/>
            <a:ext cx="29026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 the park, if I have one child my attention is focused on what that child is doing</a:t>
            </a:r>
            <a:r>
              <a:rPr lang="is-IS" dirty="0"/>
              <a:t>… my child is the </a:t>
            </a:r>
            <a:r>
              <a:rPr lang="is-IS" u="sng" dirty="0"/>
              <a:t>target</a:t>
            </a:r>
            <a:r>
              <a:rPr lang="is-IS" dirty="0"/>
              <a:t> of my attention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3540642" y="3965945"/>
            <a:ext cx="1754372" cy="27644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380077" y="3443570"/>
            <a:ext cx="590765" cy="7988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31135" y="95397"/>
            <a:ext cx="770565" cy="76820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75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many targets?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7799" y="2891631"/>
            <a:ext cx="4341289" cy="32559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47799" y="2891630"/>
            <a:ext cx="1342907" cy="3255967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32698" y="2891630"/>
            <a:ext cx="296260" cy="3255967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90706" y="2891631"/>
            <a:ext cx="584791" cy="55332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86051" y="4242391"/>
            <a:ext cx="584791" cy="190520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67833" y="3774558"/>
            <a:ext cx="33386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I have multiple kids in my care, however, my attention is now divided between them</a:t>
            </a:r>
          </a:p>
          <a:p>
            <a:endParaRPr lang="en-US" dirty="0"/>
          </a:p>
          <a:p>
            <a:r>
              <a:rPr lang="en-US" dirty="0"/>
              <a:t>(This is much harder!)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970844" y="2891069"/>
            <a:ext cx="466510" cy="144701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970842" y="5135525"/>
            <a:ext cx="469901" cy="1012072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181504" y="2891069"/>
            <a:ext cx="1207584" cy="3256528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734086" y="2891069"/>
            <a:ext cx="447418" cy="152982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728958" y="5284381"/>
            <a:ext cx="447418" cy="86321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628649" y="1536192"/>
            <a:ext cx="7962457" cy="150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Divided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attention</a:t>
            </a:r>
            <a:r>
              <a:rPr lang="en-US" dirty="0"/>
              <a:t> (multitasking)</a:t>
            </a:r>
          </a:p>
          <a:p>
            <a:pPr lvl="1"/>
            <a:r>
              <a:rPr lang="en-US" dirty="0"/>
              <a:t>Tracking multiple things &amp; responding as necessary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3540642" y="3965945"/>
            <a:ext cx="1754372" cy="27644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540642" y="4242391"/>
            <a:ext cx="2254102" cy="17849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540642" y="4242391"/>
            <a:ext cx="3296093" cy="56352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380077" y="3443570"/>
            <a:ext cx="590765" cy="7988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985279" y="4348225"/>
            <a:ext cx="445681" cy="7988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720935" y="4419508"/>
            <a:ext cx="455442" cy="8648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31135" y="95397"/>
            <a:ext cx="770565" cy="76820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0237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1222</TotalTime>
  <Words>1881</Words>
  <Application>Microsoft Macintosh PowerPoint</Application>
  <PresentationFormat>On-screen Show (4:3)</PresentationFormat>
  <Paragraphs>276</Paragraphs>
  <Slides>70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7" baseType="lpstr">
      <vt:lpstr>Arial</vt:lpstr>
      <vt:lpstr>Cambria</vt:lpstr>
      <vt:lpstr>Corbel</vt:lpstr>
      <vt:lpstr>Gill Sans</vt:lpstr>
      <vt:lpstr>Gill Sans MT</vt:lpstr>
      <vt:lpstr>Times New Roman</vt:lpstr>
      <vt:lpstr>Office Theme</vt:lpstr>
      <vt:lpstr>Attention</vt:lpstr>
      <vt:lpstr>Structure of the lecture</vt:lpstr>
      <vt:lpstr>Part 1:  Some definitions</vt:lpstr>
      <vt:lpstr>PowerPoint Presentation</vt:lpstr>
      <vt:lpstr>PowerPoint Presentation</vt:lpstr>
      <vt:lpstr>PowerPoint Presentation</vt:lpstr>
      <vt:lpstr>PowerPoint Presentation</vt:lpstr>
      <vt:lpstr>How many targets?</vt:lpstr>
      <vt:lpstr>How many targets?</vt:lpstr>
      <vt:lpstr>What kind of target?</vt:lpstr>
      <vt:lpstr>What kind of target?</vt:lpstr>
      <vt:lpstr>What controls attention?</vt:lpstr>
      <vt:lpstr>What controls attention?</vt:lpstr>
      <vt:lpstr>Summary</vt:lpstr>
      <vt:lpstr>Summary</vt:lpstr>
      <vt:lpstr>Part 2:  Auditory attention</vt:lpstr>
      <vt:lpstr>The cocktail party problem</vt:lpstr>
      <vt:lpstr>PowerPoint Presentation</vt:lpstr>
      <vt:lpstr>PowerPoint Presentation</vt:lpstr>
      <vt:lpstr>PowerPoint Presentation</vt:lpstr>
      <vt:lpstr>The shadowing task</vt:lpstr>
      <vt:lpstr>Early selection (Broadbent 1954)</vt:lpstr>
      <vt:lpstr>Early selection (Broadbent 1954)</vt:lpstr>
      <vt:lpstr>Problems with Broadbent’s filter</vt:lpstr>
      <vt:lpstr>Semantic* content drives attention?</vt:lpstr>
      <vt:lpstr>Semantic content of unattended source influences processing</vt:lpstr>
      <vt:lpstr>PowerPoint Presentation</vt:lpstr>
      <vt:lpstr>Late selection</vt:lpstr>
      <vt:lpstr>Attenuation theory</vt:lpstr>
      <vt:lpstr>Summary</vt:lpstr>
      <vt:lpstr>Part 3:  Do we get the same effects in visual attention?</vt:lpstr>
      <vt:lpstr>PowerPoint Presentation</vt:lpstr>
      <vt:lpstr>Visual analog of the shadowing task</vt:lpstr>
      <vt:lpstr>PowerPoint Presentation</vt:lpstr>
      <vt:lpstr>PowerPoint Presentation</vt:lpstr>
      <vt:lpstr>PowerPoint Presentation</vt:lpstr>
      <vt:lpstr>PowerPoint Presentation</vt:lpstr>
      <vt:lpstr>Conclusion: similar results in visual attention as in auditory attention</vt:lpstr>
      <vt:lpstr>Analog of semantic interference?</vt:lpstr>
      <vt:lpstr>Negative priming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4:  Visual search</vt:lpstr>
      <vt:lpstr>Examples of visual search problems</vt:lpstr>
      <vt:lpstr>PowerPoint Presentation</vt:lpstr>
      <vt:lpstr>PowerPoint Presentation</vt:lpstr>
      <vt:lpstr>PowerPoint Presentation</vt:lpstr>
      <vt:lpstr>Serial search</vt:lpstr>
      <vt:lpstr>PowerPoint Presentation</vt:lpstr>
      <vt:lpstr>PowerPoint Presentation</vt:lpstr>
      <vt:lpstr>PowerPoint Presentation</vt:lpstr>
      <vt:lpstr>Parallel search</vt:lpstr>
      <vt:lpstr>“Pop out” effects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Detecting features occurs in parallel</vt:lpstr>
      <vt:lpstr>Binding features into objects is not</vt:lpstr>
      <vt:lpstr>Theoretical implication</vt:lpstr>
      <vt:lpstr>PowerPoint Presentation</vt:lpstr>
      <vt:lpstr>Illusory conjunction</vt:lpstr>
      <vt:lpstr>PowerPoint Presentation</vt:lpstr>
      <vt:lpstr>Key topics</vt:lpstr>
      <vt:lpstr>But there’s lots more to attention!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L2: Attention</dc:title>
  <dc:creator>Dan Navarro</dc:creator>
  <cp:lastModifiedBy>Danielle Navarro</cp:lastModifiedBy>
  <cp:revision>176</cp:revision>
  <dcterms:created xsi:type="dcterms:W3CDTF">2016-06-27T23:42:31Z</dcterms:created>
  <dcterms:modified xsi:type="dcterms:W3CDTF">2018-08-27T07:45:51Z</dcterms:modified>
</cp:coreProperties>
</file>